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69" r:id="rId2"/>
    <p:sldId id="284" r:id="rId3"/>
    <p:sldId id="288" r:id="rId4"/>
    <p:sldId id="289" r:id="rId5"/>
    <p:sldId id="290" r:id="rId6"/>
    <p:sldId id="291" r:id="rId7"/>
    <p:sldId id="292" r:id="rId8"/>
    <p:sldId id="293" r:id="rId9"/>
    <p:sldId id="294" r:id="rId10"/>
    <p:sldId id="295" r:id="rId11"/>
    <p:sldId id="307" r:id="rId12"/>
    <p:sldId id="342" r:id="rId13"/>
    <p:sldId id="297" r:id="rId14"/>
    <p:sldId id="298" r:id="rId15"/>
    <p:sldId id="299" r:id="rId16"/>
    <p:sldId id="300" r:id="rId17"/>
    <p:sldId id="312" r:id="rId18"/>
    <p:sldId id="313" r:id="rId19"/>
    <p:sldId id="314" r:id="rId20"/>
    <p:sldId id="315" r:id="rId21"/>
    <p:sldId id="316" r:id="rId22"/>
    <p:sldId id="317" r:id="rId23"/>
    <p:sldId id="318" r:id="rId24"/>
    <p:sldId id="322" r:id="rId25"/>
    <p:sldId id="323" r:id="rId26"/>
    <p:sldId id="324" r:id="rId27"/>
    <p:sldId id="325" r:id="rId28"/>
    <p:sldId id="326" r:id="rId29"/>
    <p:sldId id="327" r:id="rId30"/>
    <p:sldId id="328" r:id="rId31"/>
    <p:sldId id="329" r:id="rId32"/>
    <p:sldId id="330" r:id="rId33"/>
    <p:sldId id="331" r:id="rId34"/>
    <p:sldId id="343" r:id="rId35"/>
    <p:sldId id="344" r:id="rId36"/>
    <p:sldId id="302" r:id="rId37"/>
    <p:sldId id="303" r:id="rId38"/>
    <p:sldId id="304" r:id="rId39"/>
    <p:sldId id="305" r:id="rId40"/>
    <p:sldId id="306" r:id="rId41"/>
    <p:sldId id="311" r:id="rId42"/>
    <p:sldId id="30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eet Sawant" initial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BECA"/>
    <a:srgbClr val="A3E4E9"/>
    <a:srgbClr val="000000"/>
    <a:srgbClr val="FFFFFF"/>
    <a:srgbClr val="FBE5D6"/>
    <a:srgbClr val="C5E0B4"/>
    <a:srgbClr val="00CC66"/>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3" autoAdjust="0"/>
    <p:restoredTop sz="85637" autoAdjust="0"/>
  </p:normalViewPr>
  <p:slideViewPr>
    <p:cSldViewPr snapToGrid="0">
      <p:cViewPr varScale="1">
        <p:scale>
          <a:sx n="64" d="100"/>
          <a:sy n="64" d="100"/>
        </p:scale>
        <p:origin x="98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02T16:11:38.105"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8-02T16:11:38.105" idx="1">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8-02T16:11:38.105" idx="1">
    <p:pos x="10" y="10"/>
    <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8-02T16:11:38.105" idx="1">
    <p:pos x="10" y="10"/>
    <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08-02T16:11:38.105" idx="1">
    <p:pos x="10" y="10"/>
    <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08-02T16:11:38.105"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2ED7B-9C0E-45E9-830B-4B801E5D9FAE}" type="datetimeFigureOut">
              <a:rPr lang="en-IN" smtClean="0"/>
              <a:t>04-03-2018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D1C19-A2FA-4C5D-85C9-0D78E9634F7B}" type="slidenum">
              <a:rPr lang="en-IN" smtClean="0"/>
              <a:t>‹#›</a:t>
            </a:fld>
            <a:endParaRPr lang="en-IN"/>
          </a:p>
        </p:txBody>
      </p:sp>
    </p:spTree>
    <p:extLst>
      <p:ext uri="{BB962C8B-B14F-4D97-AF65-F5344CB8AC3E}">
        <p14:creationId xmlns:p14="http://schemas.microsoft.com/office/powerpoint/2010/main" val="1702731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F71030A2-FE6F-45B4-82A8-E957A1E10FF6}" type="slidenum">
              <a:rPr lang="en-IN" smtClean="0"/>
              <a:t>3</a:t>
            </a:fld>
            <a:endParaRPr lang="en-IN"/>
          </a:p>
        </p:txBody>
      </p:sp>
    </p:spTree>
    <p:extLst>
      <p:ext uri="{BB962C8B-B14F-4D97-AF65-F5344CB8AC3E}">
        <p14:creationId xmlns:p14="http://schemas.microsoft.com/office/powerpoint/2010/main" val="72957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u="sng" dirty="0"/>
              <a:t>Asset</a:t>
            </a:r>
            <a:r>
              <a:rPr lang="en-IN" sz="1200" b="1" dirty="0"/>
              <a:t>: </a:t>
            </a:r>
            <a:r>
              <a:rPr lang="en-IN" sz="1200" dirty="0"/>
              <a:t>Anything that is capable of </a:t>
            </a:r>
            <a:r>
              <a:rPr lang="en-IN" sz="1200" b="1" dirty="0"/>
              <a:t>being owned or controlled</a:t>
            </a:r>
            <a:r>
              <a:rPr lang="en-IN" sz="1200" dirty="0"/>
              <a:t> to produce value.</a:t>
            </a:r>
          </a:p>
          <a:p>
            <a:r>
              <a:rPr lang="en-US" sz="1200" b="1" u="sng" dirty="0"/>
              <a:t>Ledger</a:t>
            </a:r>
            <a:r>
              <a:rPr lang="en-US" sz="1200" b="1" dirty="0"/>
              <a:t>: S</a:t>
            </a:r>
            <a:r>
              <a:rPr lang="en-IN" sz="1200" b="1" dirty="0" err="1"/>
              <a:t>ystem</a:t>
            </a:r>
            <a:r>
              <a:rPr lang="en-IN" sz="1200" b="1" dirty="0"/>
              <a:t> of record</a:t>
            </a:r>
            <a:r>
              <a:rPr lang="en-IN" sz="1200" dirty="0"/>
              <a:t> for a business. Business will have multiple ledgers for multiple business networks in which they participate.</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u="sng" dirty="0"/>
              <a:t>Contract</a:t>
            </a:r>
            <a:r>
              <a:rPr lang="en-IN" sz="1200" dirty="0"/>
              <a:t> : </a:t>
            </a:r>
            <a:r>
              <a:rPr lang="en-IN" sz="1200" b="1" dirty="0"/>
              <a:t>Conditions</a:t>
            </a:r>
            <a:r>
              <a:rPr lang="en-IN" sz="1200" dirty="0"/>
              <a:t> for transaction to occur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dirty="0"/>
              <a:t>Transaction</a:t>
            </a:r>
            <a:r>
              <a:rPr lang="en-US" sz="1200" dirty="0"/>
              <a:t> </a:t>
            </a:r>
            <a:r>
              <a:rPr lang="en-IN" sz="1200" dirty="0"/>
              <a:t>– an </a:t>
            </a:r>
            <a:r>
              <a:rPr lang="en-IN" sz="1200" b="1" dirty="0"/>
              <a:t>asset transfer </a:t>
            </a:r>
            <a:r>
              <a:rPr lang="en-IN" sz="1200" dirty="0"/>
              <a:t>onto or off the ledger </a:t>
            </a:r>
          </a:p>
        </p:txBody>
      </p:sp>
      <p:sp>
        <p:nvSpPr>
          <p:cNvPr id="4" name="Slide Number Placeholder 3"/>
          <p:cNvSpPr>
            <a:spLocks noGrp="1"/>
          </p:cNvSpPr>
          <p:nvPr>
            <p:ph type="sldNum" sz="quarter" idx="10"/>
          </p:nvPr>
        </p:nvSpPr>
        <p:spPr/>
        <p:txBody>
          <a:bodyPr/>
          <a:lstStyle/>
          <a:p>
            <a:fld id="{F71030A2-FE6F-45B4-82A8-E957A1E10FF6}" type="slidenum">
              <a:rPr lang="en-IN" smtClean="0"/>
              <a:t>14</a:t>
            </a:fld>
            <a:endParaRPr lang="en-IN"/>
          </a:p>
        </p:txBody>
      </p:sp>
    </p:spTree>
    <p:extLst>
      <p:ext uri="{BB962C8B-B14F-4D97-AF65-F5344CB8AC3E}">
        <p14:creationId xmlns:p14="http://schemas.microsoft.com/office/powerpoint/2010/main" val="177245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Lang registry scam</a:t>
            </a:r>
            <a:r>
              <a:rPr lang="en-US" baseline="0" dirty="0"/>
              <a:t>, June this year in </a:t>
            </a:r>
            <a:r>
              <a:rPr lang="en-US" baseline="0" dirty="0" err="1"/>
              <a:t>Miyapur</a:t>
            </a:r>
            <a:r>
              <a:rPr lang="en-US" baseline="0" dirty="0"/>
              <a:t> village in </a:t>
            </a:r>
            <a:r>
              <a:rPr lang="en-US" baseline="0" dirty="0" err="1"/>
              <a:t>Telangana</a:t>
            </a:r>
            <a:r>
              <a:rPr lang="en-US" baseline="0" dirty="0"/>
              <a:t>.	</a:t>
            </a:r>
          </a:p>
          <a:p>
            <a:pPr marL="171450" indent="-171450">
              <a:buFontTx/>
              <a:buChar char="-"/>
            </a:pPr>
            <a:r>
              <a:rPr lang="en-US" baseline="0" dirty="0"/>
              <a:t>Google and Microsoft, private and </a:t>
            </a:r>
            <a:r>
              <a:rPr lang="en-US" baseline="0" dirty="0" err="1"/>
              <a:t>govt</a:t>
            </a:r>
            <a:r>
              <a:rPr lang="en-US" baseline="0" dirty="0"/>
              <a:t> auctions.	</a:t>
            </a:r>
          </a:p>
          <a:p>
            <a:pPr marL="171450" indent="-171450">
              <a:buFontTx/>
              <a:buChar char="-"/>
            </a:pPr>
            <a:r>
              <a:rPr lang="en-US" baseline="0" dirty="0" err="1"/>
              <a:t>Govt</a:t>
            </a:r>
            <a:r>
              <a:rPr lang="en-US" baseline="0" dirty="0"/>
              <a:t> announced termination of suspicious land registrations.	</a:t>
            </a:r>
          </a:p>
          <a:p>
            <a:pPr marL="171450" indent="-171450">
              <a:buFontTx/>
              <a:buChar char="-"/>
            </a:pPr>
            <a:r>
              <a:rPr lang="en-US" baseline="0" dirty="0"/>
              <a:t>Land records date back to times of </a:t>
            </a:r>
            <a:r>
              <a:rPr lang="en-US" baseline="0" dirty="0" err="1"/>
              <a:t>Nizam</a:t>
            </a:r>
            <a:r>
              <a:rPr lang="en-US" baseline="0" dirty="0"/>
              <a:t>, written in Persian</a:t>
            </a:r>
          </a:p>
        </p:txBody>
      </p:sp>
      <p:sp>
        <p:nvSpPr>
          <p:cNvPr id="4" name="Slide Number Placeholder 3"/>
          <p:cNvSpPr>
            <a:spLocks noGrp="1"/>
          </p:cNvSpPr>
          <p:nvPr>
            <p:ph type="sldNum" sz="quarter" idx="10"/>
          </p:nvPr>
        </p:nvSpPr>
        <p:spPr/>
        <p:txBody>
          <a:bodyPr/>
          <a:lstStyle/>
          <a:p>
            <a:fld id="{F71030A2-FE6F-45B4-82A8-E957A1E10FF6}" type="slidenum">
              <a:rPr lang="en-IN" smtClean="0"/>
              <a:t>15</a:t>
            </a:fld>
            <a:endParaRPr lang="en-IN"/>
          </a:p>
        </p:txBody>
      </p:sp>
    </p:spTree>
    <p:extLst>
      <p:ext uri="{BB962C8B-B14F-4D97-AF65-F5344CB8AC3E}">
        <p14:creationId xmlns:p14="http://schemas.microsoft.com/office/powerpoint/2010/main" val="2065490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C-DAC is joining hands with </a:t>
            </a:r>
            <a:r>
              <a:rPr lang="en-US" baseline="0" dirty="0" err="1"/>
              <a:t>Telangana</a:t>
            </a:r>
            <a:r>
              <a:rPr lang="en-US" baseline="0" dirty="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C-DAC Director, make land records transparent, openly viewable, no chance of tampering</a:t>
            </a:r>
          </a:p>
          <a:p>
            <a:r>
              <a:rPr lang="en-US" dirty="0"/>
              <a:t>NEXT… I</a:t>
            </a:r>
            <a:r>
              <a:rPr lang="en-US" baseline="0" dirty="0"/>
              <a:t> would like to welcome Amit to explain about Key concepts of </a:t>
            </a:r>
            <a:r>
              <a:rPr lang="en-US" baseline="0" dirty="0" err="1"/>
              <a:t>Blockchain</a:t>
            </a:r>
            <a:endParaRPr lang="en-IN" dirty="0"/>
          </a:p>
        </p:txBody>
      </p:sp>
      <p:sp>
        <p:nvSpPr>
          <p:cNvPr id="4" name="Slide Number Placeholder 3"/>
          <p:cNvSpPr>
            <a:spLocks noGrp="1"/>
          </p:cNvSpPr>
          <p:nvPr>
            <p:ph type="sldNum" sz="quarter" idx="10"/>
          </p:nvPr>
        </p:nvSpPr>
        <p:spPr/>
        <p:txBody>
          <a:bodyPr/>
          <a:lstStyle/>
          <a:p>
            <a:fld id="{F71030A2-FE6F-45B4-82A8-E957A1E10FF6}" type="slidenum">
              <a:rPr lang="en-IN" smtClean="0"/>
              <a:t>16</a:t>
            </a:fld>
            <a:endParaRPr lang="en-IN"/>
          </a:p>
        </p:txBody>
      </p:sp>
    </p:spTree>
    <p:extLst>
      <p:ext uri="{BB962C8B-B14F-4D97-AF65-F5344CB8AC3E}">
        <p14:creationId xmlns:p14="http://schemas.microsoft.com/office/powerpoint/2010/main" val="379175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Shared Ledger</a:t>
            </a:r>
          </a:p>
          <a:p>
            <a:r>
              <a:rPr lang="en-IN" sz="1200" kern="1200" dirty="0">
                <a:solidFill>
                  <a:schemeClr val="tx1"/>
                </a:solidFill>
                <a:effectLst/>
                <a:latin typeface="+mn-lt"/>
                <a:ea typeface="+mn-ea"/>
                <a:cs typeface="+mn-cs"/>
              </a:rPr>
              <a:t>Ledger is record keeping file which store the transactions one after another. And Shared ledger is a general agreement of replicated, shared, and synchronized digital data geographically spread across multiple locations. There is no central administrator or centralised data storage. Using a peer-to-peer network ledger replication across nodes is undertaken.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Peers</a:t>
            </a:r>
          </a:p>
          <a:p>
            <a:r>
              <a:rPr lang="en-IN" sz="1200" kern="1200" dirty="0">
                <a:solidFill>
                  <a:schemeClr val="tx1"/>
                </a:solidFill>
                <a:effectLst/>
                <a:latin typeface="+mn-lt"/>
                <a:ea typeface="+mn-ea"/>
                <a:cs typeface="+mn-cs"/>
              </a:rPr>
              <a:t>	They are the nodes in the peer-to-peer network, who participate in the network decisions, like broad casting the messages to other peers, approve/reject consensuses. Creating transactions passing them to </a:t>
            </a:r>
            <a:r>
              <a:rPr lang="en-IN" sz="1200" kern="1200" dirty="0" err="1">
                <a:solidFill>
                  <a:schemeClr val="tx1"/>
                </a:solidFill>
                <a:effectLst/>
                <a:latin typeface="+mn-lt"/>
                <a:ea typeface="+mn-ea"/>
                <a:cs typeface="+mn-cs"/>
              </a:rPr>
              <a:t>Orderer</a:t>
            </a:r>
            <a:r>
              <a:rPr lang="en-IN" sz="1200" kern="1200" dirty="0">
                <a:solidFill>
                  <a:schemeClr val="tx1"/>
                </a:solidFill>
                <a:effectLst/>
                <a:latin typeface="+mn-lt"/>
                <a:ea typeface="+mn-ea"/>
                <a:cs typeface="+mn-cs"/>
              </a:rPr>
              <a:t>, running smart contracts etc.</a:t>
            </a:r>
          </a:p>
          <a:p>
            <a:r>
              <a:rPr lang="en-IN" sz="1200" kern="1200" dirty="0">
                <a:solidFill>
                  <a:schemeClr val="tx1"/>
                </a:solidFill>
                <a:effectLst/>
                <a:latin typeface="+mn-lt"/>
                <a:ea typeface="+mn-ea"/>
                <a:cs typeface="+mn-cs"/>
              </a:rPr>
              <a:t>Miners / </a:t>
            </a:r>
            <a:r>
              <a:rPr lang="en-IN" sz="1200" kern="1200" dirty="0" err="1">
                <a:solidFill>
                  <a:schemeClr val="tx1"/>
                </a:solidFill>
                <a:effectLst/>
                <a:latin typeface="+mn-lt"/>
                <a:ea typeface="+mn-ea"/>
                <a:cs typeface="+mn-cs"/>
              </a:rPr>
              <a:t>Orderer</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They are responsible for  collecting the transactions, validate them using defined endorsement policies, and rearranging them in block, creating block and broad casting these blocks to other peer nodes.</a:t>
            </a:r>
          </a:p>
          <a:p>
            <a:r>
              <a:rPr lang="en-IN" sz="1200" kern="1200" dirty="0">
                <a:solidFill>
                  <a:schemeClr val="tx1"/>
                </a:solidFill>
                <a:effectLst/>
                <a:latin typeface="+mn-lt"/>
                <a:ea typeface="+mn-ea"/>
                <a:cs typeface="+mn-cs"/>
              </a:rPr>
              <a:t>Consensus</a:t>
            </a:r>
          </a:p>
          <a:p>
            <a:r>
              <a:rPr lang="en-IN" sz="1200" kern="1200" dirty="0">
                <a:solidFill>
                  <a:schemeClr val="tx1"/>
                </a:solidFill>
                <a:effectLst/>
                <a:latin typeface="+mn-lt"/>
                <a:ea typeface="+mn-ea"/>
                <a:cs typeface="+mn-cs"/>
              </a:rPr>
              <a:t>	It is general agreement between peers, how to agree upon the new transaction/ ledgers to accepted in system.</a:t>
            </a:r>
          </a:p>
          <a:p>
            <a:endParaRPr lang="en-IN" dirty="0"/>
          </a:p>
        </p:txBody>
      </p:sp>
      <p:sp>
        <p:nvSpPr>
          <p:cNvPr id="4" name="Slide Number Placeholder 3"/>
          <p:cNvSpPr>
            <a:spLocks noGrp="1"/>
          </p:cNvSpPr>
          <p:nvPr>
            <p:ph type="sldNum" sz="quarter" idx="10"/>
          </p:nvPr>
        </p:nvSpPr>
        <p:spPr/>
        <p:txBody>
          <a:bodyPr/>
          <a:lstStyle/>
          <a:p>
            <a:fld id="{658D1C19-A2FA-4C5D-85C9-0D78E9634F7B}" type="slidenum">
              <a:rPr lang="en-IN" smtClean="0"/>
              <a:t>18</a:t>
            </a:fld>
            <a:endParaRPr lang="en-IN"/>
          </a:p>
        </p:txBody>
      </p:sp>
    </p:spTree>
    <p:extLst>
      <p:ext uri="{BB962C8B-B14F-4D97-AF65-F5344CB8AC3E}">
        <p14:creationId xmlns:p14="http://schemas.microsoft.com/office/powerpoint/2010/main" val="2424730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Cryptography</a:t>
            </a:r>
          </a:p>
          <a:p>
            <a:r>
              <a:rPr lang="en-IN" sz="1200" kern="1200" dirty="0">
                <a:solidFill>
                  <a:schemeClr val="tx1"/>
                </a:solidFill>
                <a:effectLst/>
                <a:latin typeface="+mn-lt"/>
                <a:ea typeface="+mn-ea"/>
                <a:cs typeface="+mn-cs"/>
              </a:rPr>
              <a:t>As you all know, cryptography means ‘hidden secret’. We are using it everywhere, it is proven technique used to share data securely between parties. This is to prevent third parties to read private content. How this works, sender encrypts content intend to send to recipient (cypher), sends over internet, and intended recipient can decrypt that cypher to extract original content. The encryption and decryption algorithm is pre decided between them. </a:t>
            </a:r>
          </a:p>
          <a:p>
            <a:r>
              <a:rPr lang="en-IN" sz="1200" kern="1200" dirty="0">
                <a:solidFill>
                  <a:schemeClr val="tx1"/>
                </a:solidFill>
                <a:effectLst/>
                <a:latin typeface="+mn-lt"/>
                <a:ea typeface="+mn-ea"/>
                <a:cs typeface="+mn-cs"/>
              </a:rPr>
              <a:t>The main purpose of cryptography is, it should be very difficult for third party to break through and extract original content and it should be trivial effort for recipient to extract original content. </a:t>
            </a:r>
          </a:p>
          <a:p>
            <a:r>
              <a:rPr lang="en-IN" sz="1200" kern="1200" dirty="0">
                <a:solidFill>
                  <a:schemeClr val="tx1"/>
                </a:solidFill>
                <a:effectLst/>
                <a:latin typeface="+mn-lt"/>
                <a:ea typeface="+mn-ea"/>
                <a:cs typeface="+mn-cs"/>
              </a:rPr>
              <a:t>So what are cryptographic algorithms, they are agreed instructions to convert simple text into cypher. It can be as simple as speaking in ‘Tamil’ (Remember how Indian Army used to communicate in Tamil in 1961 war against Pakistan.) or complex as SHA256 (image).</a:t>
            </a:r>
          </a:p>
          <a:p>
            <a:r>
              <a:rPr lang="en-IN" sz="1200" kern="1200" dirty="0">
                <a:solidFill>
                  <a:schemeClr val="tx1"/>
                </a:solidFill>
                <a:effectLst/>
                <a:latin typeface="+mn-lt"/>
                <a:ea typeface="+mn-ea"/>
                <a:cs typeface="+mn-cs"/>
              </a:rPr>
              <a:t>In digital world modern cryptography (it has very long history) now have various algorithms, it requires passwords also known as key. Based on key there are majorly two ways </a:t>
            </a:r>
          </a:p>
          <a:p>
            <a:pPr lvl="0"/>
            <a:r>
              <a:rPr lang="en-IN" sz="1200" kern="1200" dirty="0">
                <a:solidFill>
                  <a:schemeClr val="tx1"/>
                </a:solidFill>
                <a:effectLst/>
                <a:latin typeface="+mn-lt"/>
                <a:ea typeface="+mn-ea"/>
                <a:cs typeface="+mn-cs"/>
              </a:rPr>
              <a:t>Symmetric Cryptography</a:t>
            </a:r>
          </a:p>
          <a:p>
            <a:r>
              <a:rPr lang="en-IN" sz="1200" kern="1200" dirty="0">
                <a:solidFill>
                  <a:schemeClr val="tx1"/>
                </a:solidFill>
                <a:effectLst/>
                <a:latin typeface="+mn-lt"/>
                <a:ea typeface="+mn-ea"/>
                <a:cs typeface="+mn-cs"/>
              </a:rPr>
              <a:t>In this algorithm, sender and receiver shares secrete key (password) beforehand. And single key is used to encrypt and decrypt the message. It is like negation. That’s why it is symmetric. Simple real world example like, locking and unlocking the door using key. Quick example.</a:t>
            </a:r>
          </a:p>
          <a:p>
            <a:pPr lvl="0"/>
            <a:r>
              <a:rPr lang="en-IN" sz="1200" kern="1200" dirty="0">
                <a:solidFill>
                  <a:schemeClr val="tx1"/>
                </a:solidFill>
                <a:effectLst/>
                <a:latin typeface="+mn-lt"/>
                <a:ea typeface="+mn-ea"/>
                <a:cs typeface="+mn-cs"/>
              </a:rPr>
              <a:t>Asymmetric Cryptography</a:t>
            </a:r>
          </a:p>
          <a:p>
            <a:r>
              <a:rPr lang="en-IN" sz="1200" kern="1200" dirty="0">
                <a:solidFill>
                  <a:schemeClr val="tx1"/>
                </a:solidFill>
                <a:effectLst/>
                <a:latin typeface="+mn-lt"/>
                <a:ea typeface="+mn-ea"/>
                <a:cs typeface="+mn-cs"/>
              </a:rPr>
              <a:t>In this technique, two keys are used, one to encrypt and other to decrypt. There is only one combination of keys possible. This is one way. Meaning. Original message encrypted with first key can only be decrypted using second key. So what we do, we keep one key with us (private key), and share second key (public key) with everyone. Quick Example (https communication)</a:t>
            </a:r>
          </a:p>
          <a:p>
            <a:r>
              <a:rPr lang="en-IN" sz="1200" kern="1200" dirty="0">
                <a:solidFill>
                  <a:schemeClr val="tx1"/>
                </a:solidFill>
                <a:effectLst/>
                <a:latin typeface="+mn-lt"/>
                <a:ea typeface="+mn-ea"/>
                <a:cs typeface="+mn-cs"/>
              </a:rPr>
              <a:t>So let’s understand this, if you know the secrete key, it is very easy for you to do the encryption and decryption. And for outsider who don’t have the keys, it is very difficult to extract the information, and keys are kept safe, (only shared between sender and recipient). And keys are difficult to guess, or derive.</a:t>
            </a:r>
          </a:p>
        </p:txBody>
      </p:sp>
      <p:sp>
        <p:nvSpPr>
          <p:cNvPr id="4" name="Slide Number Placeholder 3"/>
          <p:cNvSpPr>
            <a:spLocks noGrp="1"/>
          </p:cNvSpPr>
          <p:nvPr>
            <p:ph type="sldNum" sz="quarter" idx="10"/>
          </p:nvPr>
        </p:nvSpPr>
        <p:spPr/>
        <p:txBody>
          <a:bodyPr/>
          <a:lstStyle/>
          <a:p>
            <a:fld id="{658D1C19-A2FA-4C5D-85C9-0D78E9634F7B}" type="slidenum">
              <a:rPr lang="en-IN" smtClean="0"/>
              <a:t>19</a:t>
            </a:fld>
            <a:endParaRPr lang="en-IN"/>
          </a:p>
        </p:txBody>
      </p:sp>
    </p:spTree>
    <p:extLst>
      <p:ext uri="{BB962C8B-B14F-4D97-AF65-F5344CB8AC3E}">
        <p14:creationId xmlns:p14="http://schemas.microsoft.com/office/powerpoint/2010/main" val="156983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What is Hash/Salt</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simple terms hash or salt is fixed length (generally reduced) value derived from </a:t>
            </a:r>
            <a:r>
              <a:rPr lang="en-IN" sz="1200" kern="1200" dirty="0">
                <a:solidFill>
                  <a:schemeClr val="tx1"/>
                </a:solidFill>
                <a:effectLst/>
                <a:latin typeface="+mn-lt"/>
                <a:ea typeface="+mn-ea"/>
                <a:cs typeface="+mn-cs"/>
              </a:rPr>
              <a:t>arbitrary size of content, using predefined set of instructions/technique. There are not keys involved in hashing. For same content there will always be same hash. For Quick example</a:t>
            </a:r>
          </a:p>
          <a:p>
            <a:pPr lvl="0"/>
            <a:r>
              <a:rPr lang="en-US" sz="1200" kern="1200" dirty="0">
                <a:solidFill>
                  <a:schemeClr val="tx1"/>
                </a:solidFill>
                <a:effectLst/>
                <a:latin typeface="+mn-lt"/>
                <a:ea typeface="+mn-ea"/>
                <a:cs typeface="+mn-cs"/>
              </a:rPr>
              <a:t>How it is different from Encryption</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never recover original content using hash, as opposed of encrypted cypher.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Hashing techniques</a:t>
            </a:r>
            <a:endParaRPr lang="en-IN"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High collision: Used for indexing, searching, information retrieval.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out of scope of this discussion lets quickly wrap this up. Here hashing function is chosen so that, set of records in the list will return same hash value. For example: Creating Buckets, Even-odd, divide by 100. </a:t>
            </a:r>
            <a:endParaRPr lang="en-IN"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Low collision: Used in cryptography.</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This is special case hashing where collision is almost impossible. Using this hashing technique is used to get digest of a content, where same hash will be created for same content. Small change in the content will result in different hash value. It should be almost infeasible to find two different contents with the same hash value.  </a:t>
            </a:r>
          </a:p>
          <a:p>
            <a:endParaRPr lang="en-IN" dirty="0"/>
          </a:p>
        </p:txBody>
      </p:sp>
      <p:sp>
        <p:nvSpPr>
          <p:cNvPr id="4" name="Slide Number Placeholder 3"/>
          <p:cNvSpPr>
            <a:spLocks noGrp="1"/>
          </p:cNvSpPr>
          <p:nvPr>
            <p:ph type="sldNum" sz="quarter" idx="10"/>
          </p:nvPr>
        </p:nvSpPr>
        <p:spPr/>
        <p:txBody>
          <a:bodyPr/>
          <a:lstStyle/>
          <a:p>
            <a:fld id="{658D1C19-A2FA-4C5D-85C9-0D78E9634F7B}" type="slidenum">
              <a:rPr lang="en-IN" smtClean="0"/>
              <a:t>20</a:t>
            </a:fld>
            <a:endParaRPr lang="en-IN"/>
          </a:p>
        </p:txBody>
      </p:sp>
    </p:spTree>
    <p:extLst>
      <p:ext uri="{BB962C8B-B14F-4D97-AF65-F5344CB8AC3E}">
        <p14:creationId xmlns:p14="http://schemas.microsoft.com/office/powerpoint/2010/main" val="668494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Also, note I am using technique and algorithm words interchangeably, but there is one difference. Technique is known to everyone, but algorithm may not. Simple example, in cricket ‘Straight Drive’ is technique, every batsman knows this. But when to use it, how to play it is ‘algorithm’. Everyone execute it differently.  </a:t>
            </a:r>
          </a:p>
          <a:p>
            <a:endParaRPr lang="en-US" dirty="0"/>
          </a:p>
          <a:p>
            <a:pPr lvl="0"/>
            <a:r>
              <a:rPr lang="en-IN" sz="1200" kern="1200" dirty="0">
                <a:solidFill>
                  <a:schemeClr val="tx1"/>
                </a:solidFill>
                <a:effectLst/>
                <a:latin typeface="+mn-lt"/>
                <a:ea typeface="+mn-ea"/>
                <a:cs typeface="+mn-cs"/>
              </a:rPr>
              <a:t>Store content securely</a:t>
            </a:r>
          </a:p>
          <a:p>
            <a:pPr lvl="0"/>
            <a:r>
              <a:rPr lang="en-IN" sz="1200" kern="1200" dirty="0">
                <a:solidFill>
                  <a:schemeClr val="tx1"/>
                </a:solidFill>
                <a:effectLst/>
                <a:latin typeface="+mn-lt"/>
                <a:ea typeface="+mn-ea"/>
                <a:cs typeface="+mn-cs"/>
              </a:rPr>
              <a:t>Pass content over internet securely</a:t>
            </a:r>
          </a:p>
          <a:p>
            <a:pPr lvl="0"/>
            <a:r>
              <a:rPr lang="en-IN" sz="1200" kern="1200" dirty="0">
                <a:solidFill>
                  <a:schemeClr val="tx1"/>
                </a:solidFill>
                <a:effectLst/>
                <a:latin typeface="+mn-lt"/>
                <a:ea typeface="+mn-ea"/>
                <a:cs typeface="+mn-cs"/>
              </a:rPr>
              <a:t>Authentication  : To verify the sender’s identity</a:t>
            </a:r>
          </a:p>
          <a:p>
            <a:pPr lvl="0"/>
            <a:r>
              <a:rPr lang="en-IN" sz="1200" kern="1200" dirty="0">
                <a:solidFill>
                  <a:schemeClr val="tx1"/>
                </a:solidFill>
                <a:effectLst/>
                <a:latin typeface="+mn-lt"/>
                <a:ea typeface="+mn-ea"/>
                <a:cs typeface="+mn-cs"/>
              </a:rPr>
              <a:t>Non-repudiation : The sender cannot deny having sent the message</a:t>
            </a:r>
          </a:p>
          <a:p>
            <a:pPr lvl="0"/>
            <a:r>
              <a:rPr lang="en-IN" sz="1200" kern="1200" dirty="0">
                <a:solidFill>
                  <a:schemeClr val="tx1"/>
                </a:solidFill>
                <a:effectLst/>
                <a:latin typeface="+mn-lt"/>
                <a:ea typeface="+mn-ea"/>
                <a:cs typeface="+mn-cs"/>
              </a:rPr>
              <a:t>Integrity : The message was not altered in transit</a:t>
            </a:r>
          </a:p>
          <a:p>
            <a:endParaRPr lang="en-IN" dirty="0"/>
          </a:p>
        </p:txBody>
      </p:sp>
      <p:sp>
        <p:nvSpPr>
          <p:cNvPr id="4" name="Slide Number Placeholder 3"/>
          <p:cNvSpPr>
            <a:spLocks noGrp="1"/>
          </p:cNvSpPr>
          <p:nvPr>
            <p:ph type="sldNum" sz="quarter" idx="10"/>
          </p:nvPr>
        </p:nvSpPr>
        <p:spPr/>
        <p:txBody>
          <a:bodyPr/>
          <a:lstStyle/>
          <a:p>
            <a:fld id="{658D1C19-A2FA-4C5D-85C9-0D78E9634F7B}" type="slidenum">
              <a:rPr lang="en-IN" smtClean="0"/>
              <a:t>21</a:t>
            </a:fld>
            <a:endParaRPr lang="en-IN"/>
          </a:p>
        </p:txBody>
      </p:sp>
    </p:spTree>
    <p:extLst>
      <p:ext uri="{BB962C8B-B14F-4D97-AF65-F5344CB8AC3E}">
        <p14:creationId xmlns:p14="http://schemas.microsoft.com/office/powerpoint/2010/main" val="1525094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Shared Ledger</a:t>
            </a:r>
          </a:p>
          <a:p>
            <a:r>
              <a:rPr lang="en-IN" sz="1200" kern="1200" dirty="0">
                <a:solidFill>
                  <a:schemeClr val="tx1"/>
                </a:solidFill>
                <a:effectLst/>
                <a:latin typeface="+mn-lt"/>
                <a:ea typeface="+mn-ea"/>
                <a:cs typeface="+mn-cs"/>
              </a:rPr>
              <a:t>Ledger is record keeping file which store the transactions one after another. And Shared ledger is a general agreement of replicated, shared, and synchronized digital data geographically spread across multiple locations. There is no central administrator or centralised data storage. Using a peer-to-peer network ledger replication across nodes is undertaken.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Peers</a:t>
            </a:r>
          </a:p>
          <a:p>
            <a:r>
              <a:rPr lang="en-IN" sz="1200" kern="1200" dirty="0">
                <a:solidFill>
                  <a:schemeClr val="tx1"/>
                </a:solidFill>
                <a:effectLst/>
                <a:latin typeface="+mn-lt"/>
                <a:ea typeface="+mn-ea"/>
                <a:cs typeface="+mn-cs"/>
              </a:rPr>
              <a:t>	They are the nodes in the peer-to-peer network, who participate in the network decisions, like broad casting the messages to other peers, approve/reject consensuses. Creating transactions passing them to </a:t>
            </a:r>
            <a:r>
              <a:rPr lang="en-IN" sz="1200" kern="1200" dirty="0" err="1">
                <a:solidFill>
                  <a:schemeClr val="tx1"/>
                </a:solidFill>
                <a:effectLst/>
                <a:latin typeface="+mn-lt"/>
                <a:ea typeface="+mn-ea"/>
                <a:cs typeface="+mn-cs"/>
              </a:rPr>
              <a:t>Orderer</a:t>
            </a:r>
            <a:r>
              <a:rPr lang="en-IN" sz="1200" kern="1200" dirty="0">
                <a:solidFill>
                  <a:schemeClr val="tx1"/>
                </a:solidFill>
                <a:effectLst/>
                <a:latin typeface="+mn-lt"/>
                <a:ea typeface="+mn-ea"/>
                <a:cs typeface="+mn-cs"/>
              </a:rPr>
              <a:t>, running smart contracts etc.</a:t>
            </a:r>
          </a:p>
          <a:p>
            <a:r>
              <a:rPr lang="en-IN" sz="1200" kern="1200" dirty="0">
                <a:solidFill>
                  <a:schemeClr val="tx1"/>
                </a:solidFill>
                <a:effectLst/>
                <a:latin typeface="+mn-lt"/>
                <a:ea typeface="+mn-ea"/>
                <a:cs typeface="+mn-cs"/>
              </a:rPr>
              <a:t>Miners / </a:t>
            </a:r>
            <a:r>
              <a:rPr lang="en-IN" sz="1200" kern="1200" dirty="0" err="1">
                <a:solidFill>
                  <a:schemeClr val="tx1"/>
                </a:solidFill>
                <a:effectLst/>
                <a:latin typeface="+mn-lt"/>
                <a:ea typeface="+mn-ea"/>
                <a:cs typeface="+mn-cs"/>
              </a:rPr>
              <a:t>Orderer</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They are responsible for  collecting the transactions, validate them using defined endorsement policies, and rearranging them in block, creating block and broad casting these blocks to other peer nodes.</a:t>
            </a:r>
          </a:p>
          <a:p>
            <a:r>
              <a:rPr lang="en-IN" sz="1200" kern="1200" dirty="0">
                <a:solidFill>
                  <a:schemeClr val="tx1"/>
                </a:solidFill>
                <a:effectLst/>
                <a:latin typeface="+mn-lt"/>
                <a:ea typeface="+mn-ea"/>
                <a:cs typeface="+mn-cs"/>
              </a:rPr>
              <a:t>Consensus</a:t>
            </a:r>
          </a:p>
          <a:p>
            <a:r>
              <a:rPr lang="en-IN" sz="1200" kern="1200" dirty="0">
                <a:solidFill>
                  <a:schemeClr val="tx1"/>
                </a:solidFill>
                <a:effectLst/>
                <a:latin typeface="+mn-lt"/>
                <a:ea typeface="+mn-ea"/>
                <a:cs typeface="+mn-cs"/>
              </a:rPr>
              <a:t>	It is general agreement between peers, how to agree upon the new transaction/ ledgers to accepted in system.</a:t>
            </a:r>
          </a:p>
          <a:p>
            <a:endParaRPr lang="en-IN" dirty="0"/>
          </a:p>
        </p:txBody>
      </p:sp>
      <p:sp>
        <p:nvSpPr>
          <p:cNvPr id="4" name="Slide Number Placeholder 3"/>
          <p:cNvSpPr>
            <a:spLocks noGrp="1"/>
          </p:cNvSpPr>
          <p:nvPr>
            <p:ph type="sldNum" sz="quarter" idx="10"/>
          </p:nvPr>
        </p:nvSpPr>
        <p:spPr/>
        <p:txBody>
          <a:bodyPr/>
          <a:lstStyle/>
          <a:p>
            <a:fld id="{658D1C19-A2FA-4C5D-85C9-0D78E9634F7B}" type="slidenum">
              <a:rPr lang="en-IN" smtClean="0"/>
              <a:t>23</a:t>
            </a:fld>
            <a:endParaRPr lang="en-IN"/>
          </a:p>
        </p:txBody>
      </p:sp>
    </p:spTree>
    <p:extLst>
      <p:ext uri="{BB962C8B-B14F-4D97-AF65-F5344CB8AC3E}">
        <p14:creationId xmlns:p14="http://schemas.microsoft.com/office/powerpoint/2010/main" val="2358306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6E9ADD4-3B29-4F19-BFE4-A0973830687D}" type="slidenum">
              <a:rPr lang="en-IN" smtClean="0"/>
              <a:t>27</a:t>
            </a:fld>
            <a:endParaRPr lang="en-IN"/>
          </a:p>
        </p:txBody>
      </p:sp>
    </p:spTree>
    <p:extLst>
      <p:ext uri="{BB962C8B-B14F-4D97-AF65-F5344CB8AC3E}">
        <p14:creationId xmlns:p14="http://schemas.microsoft.com/office/powerpoint/2010/main" val="2120730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1" u="sng" dirty="0" err="1"/>
              <a:t>SoR</a:t>
            </a:r>
            <a:r>
              <a:rPr lang="en-US" dirty="0"/>
              <a:t> is</a:t>
            </a:r>
            <a:r>
              <a:rPr lang="en-IN" sz="1200" dirty="0"/>
              <a:t> </a:t>
            </a:r>
            <a:r>
              <a:rPr lang="en-IN" sz="1200" b="1" dirty="0"/>
              <a:t>authoritative data source for a given data element</a:t>
            </a:r>
            <a:r>
              <a:rPr lang="en-US" baseline="0" dirty="0"/>
              <a:t>	- </a:t>
            </a:r>
            <a:r>
              <a:rPr lang="en-US" b="1" baseline="0" dirty="0"/>
              <a:t>Need to identify </a:t>
            </a:r>
            <a:r>
              <a:rPr lang="en-US" b="1" baseline="0" dirty="0" err="1"/>
              <a:t>SoR</a:t>
            </a:r>
            <a:r>
              <a:rPr lang="en-US" b="1" baseline="0" dirty="0"/>
              <a:t> acute</a:t>
            </a:r>
            <a:r>
              <a:rPr lang="en-US" baseline="0" dirty="0"/>
              <a:t>	-Multiple orgs may disagree	- INTEGRITY and VALIDITY is </a:t>
            </a:r>
            <a:r>
              <a:rPr lang="en-US" b="1" baseline="0" dirty="0"/>
              <a:t>open to question</a:t>
            </a:r>
            <a:r>
              <a:rPr lang="en-US" baseline="0" dirty="0"/>
              <a:t>	- </a:t>
            </a:r>
            <a:r>
              <a:rPr lang="en-US" b="1" baseline="0" dirty="0"/>
              <a:t>Good fit for </a:t>
            </a:r>
            <a:r>
              <a:rPr lang="en-US" b="1" baseline="0" dirty="0" err="1"/>
              <a:t>env</a:t>
            </a:r>
            <a:r>
              <a:rPr lang="en-US" b="1" baseline="0" dirty="0"/>
              <a:t> where </a:t>
            </a:r>
            <a:r>
              <a:rPr lang="en-US" baseline="0" dirty="0"/>
              <a:t>1. single authority over all consumers 2. All consumers have similar need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1" u="sng" dirty="0"/>
              <a:t>Problem</a:t>
            </a:r>
            <a:r>
              <a:rPr lang="en-US" b="1" u="sng" baseline="0" dirty="0"/>
              <a:t> Definition:</a:t>
            </a:r>
            <a:r>
              <a:rPr lang="en-US" b="0" u="none" baseline="0" dirty="0"/>
              <a:t> 1. There is no single system with complete data set. 2. Same data with same attributes available in multiple systems</a:t>
            </a:r>
            <a:endParaRPr lang="en-US" b="0" u="none" dirty="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indent="-171450">
              <a:buFontTx/>
              <a:buChar char="-"/>
            </a:pPr>
            <a:r>
              <a:rPr lang="en-US" b="1" u="sng" baseline="0" dirty="0" err="1"/>
              <a:t>SSoT</a:t>
            </a:r>
            <a:r>
              <a:rPr lang="en-US" baseline="0" dirty="0"/>
              <a:t> is </a:t>
            </a:r>
            <a:r>
              <a:rPr lang="en-IN" sz="1200" b="1" dirty="0"/>
              <a:t>trusted data source that gives a complete picture of the data object as a whole</a:t>
            </a:r>
            <a:r>
              <a:rPr lang="en-US" baseline="0" dirty="0"/>
              <a:t>	- All derived data point to primary </a:t>
            </a:r>
            <a:r>
              <a:rPr lang="en-US" baseline="0" dirty="0" err="1"/>
              <a:t>SSoT</a:t>
            </a:r>
            <a:r>
              <a:rPr lang="en-US" baseline="0" dirty="0"/>
              <a:t>, propagate	- Authentic, Relevant and Referable</a:t>
            </a:r>
          </a:p>
          <a:p>
            <a:pPr marL="171450" indent="-171450">
              <a:buFontTx/>
              <a:buChar char="-"/>
            </a:pPr>
            <a:r>
              <a:rPr lang="en-US" b="1" u="sng" baseline="0" dirty="0"/>
              <a:t>Today’s </a:t>
            </a:r>
            <a:r>
              <a:rPr lang="en-US" b="1" u="sng" baseline="0" dirty="0" err="1"/>
              <a:t>SoR</a:t>
            </a:r>
            <a:r>
              <a:rPr lang="en-US" baseline="0" dirty="0"/>
              <a:t>: </a:t>
            </a:r>
            <a:r>
              <a:rPr lang="en-US" b="1" baseline="0" dirty="0"/>
              <a:t>Own separate copy</a:t>
            </a:r>
            <a:r>
              <a:rPr lang="en-US" baseline="0" dirty="0"/>
              <a:t>	- Assets need to </a:t>
            </a:r>
            <a:r>
              <a:rPr lang="en-US" b="1" baseline="0" dirty="0"/>
              <a:t>prove provenance, chain of title </a:t>
            </a:r>
            <a:r>
              <a:rPr lang="en-US" baseline="0" dirty="0"/>
              <a:t>Issues: 1. Identity 2. Provenance 3. Manual sign 4. SPOF	</a:t>
            </a:r>
            <a:r>
              <a:rPr lang="en-US" baseline="0" dirty="0" err="1"/>
              <a:t>Disadv</a:t>
            </a:r>
            <a:r>
              <a:rPr lang="en-US" baseline="0" dirty="0"/>
              <a:t>: 1. Inefficient 2. Expensive 3. </a:t>
            </a:r>
            <a:r>
              <a:rPr lang="en-US" baseline="0" dirty="0" err="1"/>
              <a:t>Vulneable</a:t>
            </a:r>
            <a:endParaRPr lang="en-US" baseline="0" dirty="0"/>
          </a:p>
          <a:p>
            <a:pPr marL="171450" indent="-171450">
              <a:buFontTx/>
              <a:buChar char="-"/>
            </a:pPr>
            <a:r>
              <a:rPr lang="en-US" b="1" u="sng" baseline="0" dirty="0" err="1"/>
              <a:t>Blockchain</a:t>
            </a:r>
            <a:r>
              <a:rPr lang="en-US" b="1" u="sng" baseline="0" dirty="0"/>
              <a:t> difference</a:t>
            </a:r>
            <a:r>
              <a:rPr lang="en-US" baseline="0" dirty="0"/>
              <a:t>: 1. </a:t>
            </a:r>
            <a:r>
              <a:rPr lang="en-US" b="1" baseline="0" dirty="0" err="1"/>
              <a:t>Std</a:t>
            </a:r>
            <a:r>
              <a:rPr lang="en-US" b="1" baseline="0" dirty="0"/>
              <a:t> method</a:t>
            </a:r>
            <a:r>
              <a:rPr lang="en-US" baseline="0" dirty="0"/>
              <a:t> for identity, 2. Storing data, 3. Execute transaction 4. </a:t>
            </a:r>
            <a:r>
              <a:rPr lang="en-US" b="1" baseline="0" dirty="0"/>
              <a:t>Provenance</a:t>
            </a:r>
            <a:r>
              <a:rPr lang="en-US" baseline="0" dirty="0"/>
              <a:t> proved	- </a:t>
            </a:r>
            <a:r>
              <a:rPr lang="en-US" b="1" baseline="0" dirty="0"/>
              <a:t>Smart Contracts</a:t>
            </a:r>
            <a:r>
              <a:rPr lang="en-US" baseline="0" dirty="0"/>
              <a:t>	-</a:t>
            </a:r>
            <a:r>
              <a:rPr lang="en-US" baseline="0" dirty="0" err="1"/>
              <a:t>Adv</a:t>
            </a:r>
            <a:r>
              <a:rPr lang="en-US" baseline="0" dirty="0"/>
              <a:t>: 1. Provenance 2. Consensus 3. Immutability</a:t>
            </a:r>
          </a:p>
          <a:p>
            <a:pPr marL="171450" indent="-171450">
              <a:buFontTx/>
              <a:buChar char="-"/>
            </a:pPr>
            <a:endParaRPr lang="en-IN" dirty="0"/>
          </a:p>
        </p:txBody>
      </p:sp>
      <p:sp>
        <p:nvSpPr>
          <p:cNvPr id="4" name="Slide Number Placeholder 3"/>
          <p:cNvSpPr>
            <a:spLocks noGrp="1"/>
          </p:cNvSpPr>
          <p:nvPr>
            <p:ph type="sldNum" sz="quarter" idx="10"/>
          </p:nvPr>
        </p:nvSpPr>
        <p:spPr/>
        <p:txBody>
          <a:bodyPr/>
          <a:lstStyle/>
          <a:p>
            <a:fld id="{F71030A2-FE6F-45B4-82A8-E957A1E10FF6}" type="slidenum">
              <a:rPr lang="en-IN" smtClean="0"/>
              <a:t>35</a:t>
            </a:fld>
            <a:endParaRPr lang="en-IN"/>
          </a:p>
        </p:txBody>
      </p:sp>
    </p:spTree>
    <p:extLst>
      <p:ext uri="{BB962C8B-B14F-4D97-AF65-F5344CB8AC3E}">
        <p14:creationId xmlns:p14="http://schemas.microsoft.com/office/powerpoint/2010/main" val="118570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baseline="0" dirty="0"/>
              <a:t>In the early ages of human evolution, trade started with Barter exchange. But this system was complicated and had to be standardized.</a:t>
            </a:r>
            <a:endParaRPr lang="en-US" baseline="0" dirty="0"/>
          </a:p>
        </p:txBody>
      </p:sp>
      <p:sp>
        <p:nvSpPr>
          <p:cNvPr id="4" name="Slide Number Placeholder 3"/>
          <p:cNvSpPr>
            <a:spLocks noGrp="1"/>
          </p:cNvSpPr>
          <p:nvPr>
            <p:ph type="sldNum" sz="quarter" idx="10"/>
          </p:nvPr>
        </p:nvSpPr>
        <p:spPr/>
        <p:txBody>
          <a:bodyPr/>
          <a:lstStyle/>
          <a:p>
            <a:fld id="{F71030A2-FE6F-45B4-82A8-E957A1E10FF6}" type="slidenum">
              <a:rPr lang="en-IN" smtClean="0"/>
              <a:t>4</a:t>
            </a:fld>
            <a:endParaRPr lang="en-IN"/>
          </a:p>
        </p:txBody>
      </p:sp>
    </p:spTree>
    <p:extLst>
      <p:ext uri="{BB962C8B-B14F-4D97-AF65-F5344CB8AC3E}">
        <p14:creationId xmlns:p14="http://schemas.microsoft.com/office/powerpoint/2010/main" val="405242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baseline="0" dirty="0" err="1"/>
              <a:t>SSoT</a:t>
            </a:r>
            <a:r>
              <a:rPr lang="en-US" baseline="0" dirty="0"/>
              <a:t> is </a:t>
            </a:r>
            <a:r>
              <a:rPr lang="en-IN" sz="1200" b="1" dirty="0"/>
              <a:t>trusted data source that gives a complete picture of the data object as a whole</a:t>
            </a:r>
            <a:r>
              <a:rPr lang="en-US" baseline="0" dirty="0"/>
              <a:t>	- All derived data point to primary </a:t>
            </a:r>
            <a:r>
              <a:rPr lang="en-US" baseline="0" dirty="0" err="1"/>
              <a:t>SSoT</a:t>
            </a:r>
            <a:r>
              <a:rPr lang="en-US" baseline="0" dirty="0"/>
              <a:t>, propagate	- Authentic, Relevant and Referable</a:t>
            </a:r>
          </a:p>
          <a:p>
            <a:pPr marL="171450" indent="-171450">
              <a:buFontTx/>
              <a:buChar char="-"/>
            </a:pPr>
            <a:r>
              <a:rPr lang="en-US" b="1" u="sng" baseline="0" dirty="0"/>
              <a:t>Today’s </a:t>
            </a:r>
            <a:r>
              <a:rPr lang="en-US" b="1" u="sng" baseline="0" dirty="0" err="1"/>
              <a:t>SoR</a:t>
            </a:r>
            <a:r>
              <a:rPr lang="en-US" baseline="0" dirty="0"/>
              <a:t>: </a:t>
            </a:r>
            <a:r>
              <a:rPr lang="en-US" b="1" baseline="0" dirty="0"/>
              <a:t>Own separate copy</a:t>
            </a:r>
            <a:r>
              <a:rPr lang="en-US" baseline="0" dirty="0"/>
              <a:t>	- Assets need to </a:t>
            </a:r>
            <a:r>
              <a:rPr lang="en-US" b="1" baseline="0" dirty="0"/>
              <a:t>prove provenance, chain of title </a:t>
            </a:r>
            <a:r>
              <a:rPr lang="en-US" baseline="0" dirty="0"/>
              <a:t>Issues: 1. Identity 2. Provenance 3. Manual sign 4. SPOF	</a:t>
            </a:r>
            <a:r>
              <a:rPr lang="en-US" baseline="0" dirty="0" err="1"/>
              <a:t>Disadv</a:t>
            </a:r>
            <a:r>
              <a:rPr lang="en-US" baseline="0" dirty="0"/>
              <a:t>: 1. Inefficient 2. Expensive 3. </a:t>
            </a:r>
            <a:r>
              <a:rPr lang="en-US" baseline="0" dirty="0" err="1"/>
              <a:t>Vulneable</a:t>
            </a:r>
            <a:endParaRPr lang="en-US" baseline="0" dirty="0"/>
          </a:p>
          <a:p>
            <a:pPr marL="171450" indent="-171450">
              <a:buFontTx/>
              <a:buChar char="-"/>
            </a:pPr>
            <a:r>
              <a:rPr lang="en-US" b="1" u="sng" baseline="0" dirty="0" err="1"/>
              <a:t>Blockchain</a:t>
            </a:r>
            <a:r>
              <a:rPr lang="en-US" b="1" u="sng" baseline="0" dirty="0"/>
              <a:t> difference</a:t>
            </a:r>
            <a:r>
              <a:rPr lang="en-US" baseline="0" dirty="0"/>
              <a:t>: 1. </a:t>
            </a:r>
            <a:r>
              <a:rPr lang="en-US" b="1" baseline="0" dirty="0" err="1"/>
              <a:t>Std</a:t>
            </a:r>
            <a:r>
              <a:rPr lang="en-US" b="1" baseline="0" dirty="0"/>
              <a:t> method</a:t>
            </a:r>
            <a:r>
              <a:rPr lang="en-US" baseline="0" dirty="0"/>
              <a:t> for identity, 2. Storing data, 3. Execute transaction 4. </a:t>
            </a:r>
            <a:r>
              <a:rPr lang="en-US" b="1" baseline="0" dirty="0"/>
              <a:t>Provenance</a:t>
            </a:r>
            <a:r>
              <a:rPr lang="en-US" baseline="0" dirty="0"/>
              <a:t> proved	- </a:t>
            </a:r>
            <a:r>
              <a:rPr lang="en-US" b="1" baseline="0" dirty="0"/>
              <a:t>Smart Contracts</a:t>
            </a:r>
            <a:r>
              <a:rPr lang="en-US" baseline="0" dirty="0"/>
              <a:t>	-</a:t>
            </a:r>
            <a:r>
              <a:rPr lang="en-US" baseline="0" dirty="0" err="1"/>
              <a:t>Adv</a:t>
            </a:r>
            <a:r>
              <a:rPr lang="en-US" baseline="0" dirty="0"/>
              <a:t>: 1. Provenance 2. Consensus 3. Immutability</a:t>
            </a:r>
          </a:p>
          <a:p>
            <a:pPr marL="171450" indent="-171450">
              <a:buFontTx/>
              <a:buChar char="-"/>
            </a:pPr>
            <a:endParaRPr lang="en-IN" dirty="0"/>
          </a:p>
        </p:txBody>
      </p:sp>
      <p:sp>
        <p:nvSpPr>
          <p:cNvPr id="4" name="Slide Number Placeholder 3"/>
          <p:cNvSpPr>
            <a:spLocks noGrp="1"/>
          </p:cNvSpPr>
          <p:nvPr>
            <p:ph type="sldNum" sz="quarter" idx="10"/>
          </p:nvPr>
        </p:nvSpPr>
        <p:spPr/>
        <p:txBody>
          <a:bodyPr/>
          <a:lstStyle/>
          <a:p>
            <a:fld id="{F71030A2-FE6F-45B4-82A8-E957A1E10FF6}" type="slidenum">
              <a:rPr lang="en-IN" smtClean="0"/>
              <a:t>36</a:t>
            </a:fld>
            <a:endParaRPr lang="en-IN"/>
          </a:p>
        </p:txBody>
      </p:sp>
    </p:spTree>
    <p:extLst>
      <p:ext uri="{BB962C8B-B14F-4D97-AF65-F5344CB8AC3E}">
        <p14:creationId xmlns:p14="http://schemas.microsoft.com/office/powerpoint/2010/main" val="161204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b="1" dirty="0"/>
              <a:t>Saves TIME</a:t>
            </a:r>
            <a:r>
              <a:rPr lang="en-US" dirty="0"/>
              <a:t>: Settles transaction time from days to seconds</a:t>
            </a:r>
            <a:endParaRPr lang="en-IN" dirty="0"/>
          </a:p>
          <a:p>
            <a:r>
              <a:rPr lang="en-US" dirty="0"/>
              <a:t>2. </a:t>
            </a:r>
            <a:r>
              <a:rPr lang="en-US" b="1" dirty="0"/>
              <a:t>Reduces cost</a:t>
            </a:r>
            <a:r>
              <a:rPr lang="en-US" dirty="0"/>
              <a:t>: Overheads and</a:t>
            </a:r>
            <a:r>
              <a:rPr lang="en-US" baseline="0" dirty="0"/>
              <a:t> cost-intermediaries</a:t>
            </a:r>
          </a:p>
          <a:p>
            <a:r>
              <a:rPr lang="en-US" baseline="0" dirty="0"/>
              <a:t>3. </a:t>
            </a:r>
            <a:r>
              <a:rPr lang="en-US" b="1" dirty="0"/>
              <a:t>Reduces RISK:</a:t>
            </a:r>
            <a:r>
              <a:rPr lang="en-US" b="1" baseline="0" dirty="0"/>
              <a:t> </a:t>
            </a:r>
            <a:r>
              <a:rPr lang="en-US" dirty="0" err="1"/>
              <a:t>Safegaurds</a:t>
            </a:r>
            <a:r>
              <a:rPr lang="en-US" dirty="0"/>
              <a:t> business from tampering, fraud and cybercrime</a:t>
            </a:r>
          </a:p>
          <a:p>
            <a:r>
              <a:rPr lang="en-US" b="1" dirty="0"/>
              <a:t>4.</a:t>
            </a:r>
            <a:r>
              <a:rPr lang="en-US" b="1" baseline="0" dirty="0"/>
              <a:t> </a:t>
            </a:r>
            <a:r>
              <a:rPr lang="en-US" b="1" dirty="0"/>
              <a:t>Removes MIDDLEMAN:</a:t>
            </a:r>
            <a:r>
              <a:rPr lang="en-US" b="1" baseline="0" dirty="0"/>
              <a:t> </a:t>
            </a:r>
            <a:r>
              <a:rPr lang="en-US" dirty="0"/>
              <a:t>Elimination of intermediaries for establishing trust</a:t>
            </a:r>
          </a:p>
          <a:p>
            <a:r>
              <a:rPr lang="en-US" b="1" dirty="0"/>
              <a:t>5.</a:t>
            </a:r>
            <a:r>
              <a:rPr lang="en-US" b="1" baseline="0" dirty="0"/>
              <a:t> </a:t>
            </a:r>
            <a:r>
              <a:rPr lang="en-US" b="1" dirty="0"/>
              <a:t>CROSS-BORDER transactions: </a:t>
            </a:r>
            <a:r>
              <a:rPr lang="en-US" dirty="0"/>
              <a:t>Elimination of government regulations to promote free trade</a:t>
            </a:r>
          </a:p>
          <a:p>
            <a:r>
              <a:rPr lang="en-US" b="1" dirty="0"/>
              <a:t>6.</a:t>
            </a:r>
            <a:r>
              <a:rPr lang="en-US" b="1" baseline="0" dirty="0"/>
              <a:t> </a:t>
            </a:r>
            <a:r>
              <a:rPr lang="en-US" b="1" dirty="0"/>
              <a:t>Establishes TRUST: </a:t>
            </a:r>
            <a:r>
              <a:rPr lang="en-US" dirty="0"/>
              <a:t>Increased Trust through shared ledger</a:t>
            </a:r>
            <a:endParaRPr lang="en-IN" dirty="0"/>
          </a:p>
          <a:p>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F71030A2-FE6F-45B4-82A8-E957A1E10FF6}" type="slidenum">
              <a:rPr lang="en-IN" smtClean="0"/>
              <a:t>37</a:t>
            </a:fld>
            <a:endParaRPr lang="en-IN"/>
          </a:p>
        </p:txBody>
      </p:sp>
    </p:spTree>
    <p:extLst>
      <p:ext uri="{BB962C8B-B14F-4D97-AF65-F5344CB8AC3E}">
        <p14:creationId xmlns:p14="http://schemas.microsoft.com/office/powerpoint/2010/main" val="162366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1.</a:t>
            </a:r>
            <a:r>
              <a:rPr lang="en-US" b="1" baseline="0" dirty="0"/>
              <a:t> Establish Digital Identity:</a:t>
            </a:r>
            <a:r>
              <a:rPr lang="en-US" baseline="0" dirty="0"/>
              <a:t> </a:t>
            </a:r>
            <a:r>
              <a:rPr lang="en-US" baseline="0" dirty="0" err="1"/>
              <a:t>IoT</a:t>
            </a:r>
            <a:r>
              <a:rPr lang="en-US" baseline="0" dirty="0"/>
              <a:t>	- By year 2020, 50 billion devices	- No man-in-the-middle-attack</a:t>
            </a:r>
          </a:p>
          <a:p>
            <a:pPr marL="171450" indent="-171450">
              <a:buFontTx/>
              <a:buChar char="-"/>
            </a:pPr>
            <a:r>
              <a:rPr lang="en-US" b="1" baseline="0" dirty="0"/>
              <a:t>2. Serve as </a:t>
            </a:r>
            <a:r>
              <a:rPr lang="en-US" b="1" baseline="0" dirty="0" err="1"/>
              <a:t>SSoT</a:t>
            </a:r>
            <a:r>
              <a:rPr lang="en-US" baseline="0" dirty="0"/>
              <a:t>	- </a:t>
            </a:r>
            <a:r>
              <a:rPr lang="en-US" baseline="0" dirty="0" err="1"/>
              <a:t>Blockchain</a:t>
            </a:r>
            <a:r>
              <a:rPr lang="en-US" baseline="0" dirty="0"/>
              <a:t> will eliminate issue with multiple parties claiming	- </a:t>
            </a:r>
            <a:r>
              <a:rPr lang="en-US" baseline="0" dirty="0" err="1"/>
              <a:t>Blockchain</a:t>
            </a:r>
            <a:r>
              <a:rPr lang="en-US" baseline="0" dirty="0"/>
              <a:t> by design stores	</a:t>
            </a:r>
          </a:p>
          <a:p>
            <a:pPr marL="171450" indent="-171450">
              <a:buFontTx/>
              <a:buChar char="-"/>
            </a:pPr>
            <a:r>
              <a:rPr lang="en-US" b="1" baseline="0" dirty="0"/>
              <a:t>3. </a:t>
            </a:r>
            <a:r>
              <a:rPr lang="en-US" b="1" baseline="0" dirty="0" err="1"/>
              <a:t>Blockchain</a:t>
            </a:r>
            <a:r>
              <a:rPr lang="en-US" b="1" baseline="0" dirty="0"/>
              <a:t> by design maintains truth in 2 sources</a:t>
            </a:r>
            <a:r>
              <a:rPr lang="en-US" baseline="0" dirty="0"/>
              <a:t> 1. world state 2. transaction log</a:t>
            </a:r>
          </a:p>
          <a:p>
            <a:pPr marL="171450" indent="-171450">
              <a:buFontTx/>
              <a:buChar char="-"/>
            </a:pPr>
            <a:r>
              <a:rPr lang="en-US" b="1" baseline="0" dirty="0"/>
              <a:t>4. </a:t>
            </a:r>
            <a:r>
              <a:rPr lang="en-US" b="1" baseline="0" dirty="0" err="1"/>
              <a:t>Blockchain</a:t>
            </a:r>
            <a:r>
              <a:rPr lang="en-US" b="1" baseline="0" dirty="0"/>
              <a:t> serve as platform for 2 kinds of business: </a:t>
            </a:r>
            <a:r>
              <a:rPr lang="en-US" baseline="0" dirty="0"/>
              <a:t>1. Platform for currency 2. Platform for Smart Contracts</a:t>
            </a:r>
            <a:endParaRPr lang="en-IN" dirty="0"/>
          </a:p>
        </p:txBody>
      </p:sp>
      <p:sp>
        <p:nvSpPr>
          <p:cNvPr id="4" name="Slide Number Placeholder 3"/>
          <p:cNvSpPr>
            <a:spLocks noGrp="1"/>
          </p:cNvSpPr>
          <p:nvPr>
            <p:ph type="sldNum" sz="quarter" idx="10"/>
          </p:nvPr>
        </p:nvSpPr>
        <p:spPr/>
        <p:txBody>
          <a:bodyPr/>
          <a:lstStyle/>
          <a:p>
            <a:fld id="{F71030A2-FE6F-45B4-82A8-E957A1E10FF6}" type="slidenum">
              <a:rPr lang="en-IN" smtClean="0"/>
              <a:t>38</a:t>
            </a:fld>
            <a:endParaRPr lang="en-IN"/>
          </a:p>
        </p:txBody>
      </p:sp>
    </p:spTree>
    <p:extLst>
      <p:ext uri="{BB962C8B-B14F-4D97-AF65-F5344CB8AC3E}">
        <p14:creationId xmlns:p14="http://schemas.microsoft.com/office/powerpoint/2010/main" val="15692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IN" dirty="0"/>
              <a:t>Public (or “</a:t>
            </a:r>
            <a:r>
              <a:rPr lang="en-IN" dirty="0" err="1"/>
              <a:t>permissionless</a:t>
            </a:r>
            <a:r>
              <a:rPr lang="en-IN" dirty="0"/>
              <a:t>”) ledgers :</a:t>
            </a:r>
          </a:p>
          <a:p>
            <a:pPr marL="0" marR="0" indent="0" algn="l" defTabSz="914400" rtl="0" eaLnBrk="1" fontAlgn="auto" latinLnBrk="0" hangingPunct="1">
              <a:lnSpc>
                <a:spcPct val="100000"/>
              </a:lnSpc>
              <a:spcBef>
                <a:spcPts val="0"/>
              </a:spcBef>
              <a:spcAft>
                <a:spcPts val="0"/>
              </a:spcAft>
              <a:buClrTx/>
              <a:buSzTx/>
              <a:buFontTx/>
              <a:buNone/>
              <a:tabLst/>
              <a:defRPr/>
            </a:pPr>
            <a:r>
              <a:rPr lang="en-IN" b="1" dirty="0"/>
              <a:t>Anyone can join</a:t>
            </a:r>
            <a:r>
              <a:rPr lang="en-IN" dirty="0"/>
              <a:t> the network, </a:t>
            </a:r>
            <a:r>
              <a:rPr lang="en-IN" b="1" dirty="0"/>
              <a:t>Receive identical permissions </a:t>
            </a:r>
            <a:r>
              <a:rPr lang="en-IN" dirty="0"/>
              <a:t>BUT</a:t>
            </a:r>
          </a:p>
          <a:p>
            <a:pPr marL="0" indent="0">
              <a:buNone/>
            </a:pPr>
            <a:r>
              <a:rPr lang="en-IN" b="1" dirty="0"/>
              <a:t>Visible</a:t>
            </a:r>
            <a:r>
              <a:rPr lang="en-IN" dirty="0"/>
              <a:t> to all network participants the identity of the transacting parties is never revealed</a:t>
            </a:r>
          </a:p>
          <a:p>
            <a:pPr marL="0" indent="0">
              <a:buNone/>
            </a:pPr>
            <a:r>
              <a:rPr lang="en-IN" b="1" dirty="0"/>
              <a:t>exposes all transaction</a:t>
            </a:r>
            <a:r>
              <a:rPr lang="en-IN" dirty="0"/>
              <a:t> data to an enormous network, also conflicts with their data privacy and confidentiality obligations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2. Private ledgers (</a:t>
            </a:r>
            <a:r>
              <a:rPr lang="en-US" dirty="0" err="1"/>
              <a:t>eg</a:t>
            </a:r>
            <a:r>
              <a:rPr lang="en-US" dirty="0"/>
              <a:t>. </a:t>
            </a:r>
            <a:r>
              <a:rPr lang="en-IN" dirty="0"/>
              <a:t>transactions involving financial institutions – trade finance, remittances, syndicated lending, treasury operations etc. – need certain controls)</a:t>
            </a:r>
          </a:p>
          <a:p>
            <a:pPr marL="0" indent="0">
              <a:buNone/>
            </a:pPr>
            <a:r>
              <a:rPr lang="en-IN" b="1" dirty="0"/>
              <a:t>decentralized</a:t>
            </a:r>
            <a:r>
              <a:rPr lang="en-IN" dirty="0"/>
              <a:t>, </a:t>
            </a:r>
            <a:r>
              <a:rPr lang="en-IN" b="1" dirty="0"/>
              <a:t>distributed</a:t>
            </a:r>
            <a:r>
              <a:rPr lang="en-IN" dirty="0"/>
              <a:t>, </a:t>
            </a:r>
            <a:r>
              <a:rPr lang="en-IN" b="1" dirty="0"/>
              <a:t>highly secure</a:t>
            </a:r>
            <a:r>
              <a:rPr lang="en-IN" dirty="0"/>
              <a:t>, </a:t>
            </a:r>
            <a:r>
              <a:rPr lang="en-IN" b="1" dirty="0"/>
              <a:t>immutable</a:t>
            </a:r>
            <a:r>
              <a:rPr lang="en-IN" dirty="0"/>
              <a:t>, and </a:t>
            </a:r>
            <a:r>
              <a:rPr lang="en-IN" b="1" dirty="0"/>
              <a:t>transparent</a:t>
            </a:r>
            <a:r>
              <a:rPr lang="en-IN" dirty="0"/>
              <a:t>. </a:t>
            </a:r>
          </a:p>
          <a:p>
            <a:pPr marL="0" indent="0">
              <a:buNone/>
            </a:pPr>
            <a:r>
              <a:rPr lang="en-IN" dirty="0"/>
              <a:t>view, modify and authorize transactions </a:t>
            </a:r>
            <a:r>
              <a:rPr lang="en-IN" b="1" dirty="0"/>
              <a:t>privileges are permissioned</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3. Hybrid ledger: (</a:t>
            </a:r>
            <a:r>
              <a:rPr lang="en-US" dirty="0" err="1"/>
              <a:t>eg</a:t>
            </a:r>
            <a:r>
              <a:rPr lang="en-US" dirty="0"/>
              <a:t>. </a:t>
            </a:r>
            <a:r>
              <a:rPr lang="en-IN" dirty="0"/>
              <a:t>goods retailer, who also has bitcoin dealings)</a:t>
            </a:r>
            <a:r>
              <a:rPr lang="en-IN" baseline="0" dirty="0"/>
              <a:t> - </a:t>
            </a:r>
            <a:r>
              <a:rPr lang="en-IN" dirty="0"/>
              <a:t>Monetary exchanges through </a:t>
            </a:r>
            <a:r>
              <a:rPr lang="en-IN" dirty="0" err="1"/>
              <a:t>cryptocurrency</a:t>
            </a:r>
            <a:r>
              <a:rPr lang="en-IN" dirty="0"/>
              <a:t> + Goods movement, vendor network, pricing, warehouse locations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F71030A2-FE6F-45B4-82A8-E957A1E10FF6}" type="slidenum">
              <a:rPr lang="en-IN" smtClean="0"/>
              <a:t>39</a:t>
            </a:fld>
            <a:endParaRPr lang="en-IN"/>
          </a:p>
        </p:txBody>
      </p:sp>
    </p:spTree>
    <p:extLst>
      <p:ext uri="{BB962C8B-B14F-4D97-AF65-F5344CB8AC3E}">
        <p14:creationId xmlns:p14="http://schemas.microsoft.com/office/powerpoint/2010/main" val="99415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baseline="0" dirty="0"/>
              <a:t>Gold and Silver were expensive commodity even then. Hence, coins were minted out of them for trading.</a:t>
            </a:r>
            <a:endParaRPr lang="en-US" baseline="0" dirty="0"/>
          </a:p>
        </p:txBody>
      </p:sp>
      <p:sp>
        <p:nvSpPr>
          <p:cNvPr id="4" name="Slide Number Placeholder 3"/>
          <p:cNvSpPr>
            <a:spLocks noGrp="1"/>
          </p:cNvSpPr>
          <p:nvPr>
            <p:ph type="sldNum" sz="quarter" idx="10"/>
          </p:nvPr>
        </p:nvSpPr>
        <p:spPr/>
        <p:txBody>
          <a:bodyPr/>
          <a:lstStyle/>
          <a:p>
            <a:fld id="{F71030A2-FE6F-45B4-82A8-E957A1E10FF6}" type="slidenum">
              <a:rPr lang="en-IN" smtClean="0"/>
              <a:t>5</a:t>
            </a:fld>
            <a:endParaRPr lang="en-IN"/>
          </a:p>
        </p:txBody>
      </p:sp>
    </p:spTree>
    <p:extLst>
      <p:ext uri="{BB962C8B-B14F-4D97-AF65-F5344CB8AC3E}">
        <p14:creationId xmlns:p14="http://schemas.microsoft.com/office/powerpoint/2010/main" val="583346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baseline="0" dirty="0"/>
              <a:t>It was difficult to keep the coins safe. That's when goldsmith offered security of the currency at a small share of the coins as security charges. Everybody liked the idea and hence people started keeping their gold with the goldsmith. In lieu of the secured gold, the goldsmith used to issue an IOU note. IOU was nothing but a paper written ... I OWN YOU 50 GOLD COINS.</a:t>
            </a:r>
          </a:p>
          <a:p>
            <a:pPr marL="171450" indent="-171450">
              <a:buFontTx/>
              <a:buChar char="-"/>
            </a:pPr>
            <a:r>
              <a:rPr lang="en-IN" baseline="0" dirty="0"/>
              <a:t>You can call it a receipt. By showing this receipt the people started carrying on trade. </a:t>
            </a:r>
            <a:endParaRPr lang="en-US" baseline="0" dirty="0"/>
          </a:p>
        </p:txBody>
      </p:sp>
      <p:sp>
        <p:nvSpPr>
          <p:cNvPr id="4" name="Slide Number Placeholder 3"/>
          <p:cNvSpPr>
            <a:spLocks noGrp="1"/>
          </p:cNvSpPr>
          <p:nvPr>
            <p:ph type="sldNum" sz="quarter" idx="10"/>
          </p:nvPr>
        </p:nvSpPr>
        <p:spPr/>
        <p:txBody>
          <a:bodyPr/>
          <a:lstStyle/>
          <a:p>
            <a:fld id="{F71030A2-FE6F-45B4-82A8-E957A1E10FF6}" type="slidenum">
              <a:rPr lang="en-IN" smtClean="0"/>
              <a:t>6</a:t>
            </a:fld>
            <a:endParaRPr lang="en-IN"/>
          </a:p>
        </p:txBody>
      </p:sp>
    </p:spTree>
    <p:extLst>
      <p:ext uri="{BB962C8B-B14F-4D97-AF65-F5344CB8AC3E}">
        <p14:creationId xmlns:p14="http://schemas.microsoft.com/office/powerpoint/2010/main" val="507195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baseline="0" dirty="0"/>
              <a:t>Soon the goldsmith started realizing that after this new system of trade has started, nobody came back to claim their gold, and people started trading with the receipts itself, because everybody believed that if the trader has the receipt, then there must be definitely gold which he has secured with the goldsmith. After realizing this, the goldsmiths started getting greedy and started doing wrong deeds. Now since the IOU notes they issued had become money, they started issuing fake receipts. They never had that much of gold that they claimed to have, but they knew no one comes back to get back their gold.</a:t>
            </a:r>
          </a:p>
          <a:p>
            <a:pPr marL="171450" indent="-171450">
              <a:buFontTx/>
              <a:buChar char="-"/>
            </a:pPr>
            <a:r>
              <a:rPr lang="en-IN" baseline="0" dirty="0"/>
              <a:t>Now the greed increased and they started lending the IOU to poor and needy people as a loan and started earning interest. This is how the first bank was formed and the receipt became the  currency.</a:t>
            </a:r>
            <a:endParaRPr lang="en-US" baseline="0" dirty="0"/>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F71030A2-FE6F-45B4-82A8-E957A1E10FF6}" type="slidenum">
              <a:rPr lang="en-IN" smtClean="0"/>
              <a:t>7</a:t>
            </a:fld>
            <a:endParaRPr lang="en-IN"/>
          </a:p>
        </p:txBody>
      </p:sp>
    </p:spTree>
    <p:extLst>
      <p:ext uri="{BB962C8B-B14F-4D97-AF65-F5344CB8AC3E}">
        <p14:creationId xmlns:p14="http://schemas.microsoft.com/office/powerpoint/2010/main" val="1459609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DIFFERENCE BETWEEN CURRENCY AND MONEY</a:t>
            </a:r>
          </a:p>
          <a:p>
            <a:pPr marL="171450" indent="-171450">
              <a:buFontTx/>
              <a:buChar char="-"/>
            </a:pPr>
            <a:r>
              <a:rPr lang="en-US" dirty="0"/>
              <a:t>Currency and Money have</a:t>
            </a:r>
            <a:r>
              <a:rPr lang="en-US" baseline="0" dirty="0"/>
              <a:t> many similar properties: PORTABLE, DURABLE, DIVISIBLE and FUNGIBLE</a:t>
            </a:r>
          </a:p>
          <a:p>
            <a:pPr marL="171450" indent="-171450">
              <a:buFontTx/>
              <a:buChar char="-"/>
            </a:pPr>
            <a:r>
              <a:rPr lang="en-US" baseline="0" dirty="0"/>
              <a:t>MONEY distinguishes from Currency in a way that it is a STORE OF VALUE OVER A LONG TIME</a:t>
            </a:r>
          </a:p>
          <a:p>
            <a:pPr marL="171450" indent="-171450">
              <a:buFontTx/>
              <a:buChar char="-"/>
            </a:pPr>
            <a:r>
              <a:rPr lang="en-US" baseline="0" dirty="0"/>
              <a:t>Let’s have currency-to-currency comparison to understand the difference between Fiat Currency and </a:t>
            </a:r>
            <a:r>
              <a:rPr lang="en-US" baseline="0" dirty="0" err="1"/>
              <a:t>Cryptocurrency</a:t>
            </a:r>
            <a:endParaRPr lang="en-US" baseline="0" dirty="0"/>
          </a:p>
          <a:p>
            <a:pPr marL="171450" indent="-171450">
              <a:buFontTx/>
              <a:buChar char="-"/>
            </a:pPr>
            <a:endParaRPr lang="en-IN" dirty="0"/>
          </a:p>
          <a:p>
            <a:endParaRPr lang="en-IN" dirty="0"/>
          </a:p>
        </p:txBody>
      </p:sp>
      <p:sp>
        <p:nvSpPr>
          <p:cNvPr id="4" name="Slide Number Placeholder 3"/>
          <p:cNvSpPr>
            <a:spLocks noGrp="1"/>
          </p:cNvSpPr>
          <p:nvPr>
            <p:ph type="sldNum" sz="quarter" idx="10"/>
          </p:nvPr>
        </p:nvSpPr>
        <p:spPr/>
        <p:txBody>
          <a:bodyPr/>
          <a:lstStyle/>
          <a:p>
            <a:fld id="{F71030A2-FE6F-45B4-82A8-E957A1E10FF6}" type="slidenum">
              <a:rPr lang="en-IN" smtClean="0"/>
              <a:t>8</a:t>
            </a:fld>
            <a:endParaRPr lang="en-IN"/>
          </a:p>
        </p:txBody>
      </p:sp>
    </p:spTree>
    <p:extLst>
      <p:ext uri="{BB962C8B-B14F-4D97-AF65-F5344CB8AC3E}">
        <p14:creationId xmlns:p14="http://schemas.microsoft.com/office/powerpoint/2010/main" val="1555947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Backed by money (asset)</a:t>
            </a:r>
            <a:r>
              <a:rPr lang="en-US" dirty="0"/>
              <a:t>	No vs/ Yes</a:t>
            </a:r>
          </a:p>
          <a:p>
            <a:r>
              <a:rPr lang="en-US" b="1" dirty="0"/>
              <a:t>Possibility of counterfeit</a:t>
            </a:r>
            <a:r>
              <a:rPr lang="en-US" dirty="0"/>
              <a:t>	low v/s high</a:t>
            </a:r>
          </a:p>
          <a:p>
            <a:r>
              <a:rPr lang="en-US" b="1" dirty="0"/>
              <a:t>Possibility of fraud</a:t>
            </a:r>
            <a:r>
              <a:rPr lang="en-US" dirty="0"/>
              <a:t>	No v/s Yes</a:t>
            </a:r>
          </a:p>
          <a:p>
            <a:r>
              <a:rPr lang="en-US" b="1" dirty="0"/>
              <a:t>Form</a:t>
            </a:r>
            <a:r>
              <a:rPr lang="en-US" dirty="0"/>
              <a:t>	virtual v/s physical</a:t>
            </a:r>
          </a:p>
          <a:p>
            <a:r>
              <a:rPr lang="en-US" b="1" dirty="0"/>
              <a:t>Creation</a:t>
            </a:r>
            <a:r>
              <a:rPr lang="en-US" dirty="0"/>
              <a:t>	generated by mining v/s backed by asset (money)</a:t>
            </a:r>
          </a:p>
          <a:p>
            <a:r>
              <a:rPr lang="en-US" b="1" dirty="0"/>
              <a:t>Money like property</a:t>
            </a:r>
            <a:r>
              <a:rPr lang="en-US" dirty="0"/>
              <a:t>	Yes. Just as gold is mined, bitcoins are mined v/s No</a:t>
            </a:r>
          </a:p>
        </p:txBody>
      </p:sp>
      <p:sp>
        <p:nvSpPr>
          <p:cNvPr id="4" name="Slide Number Placeholder 3"/>
          <p:cNvSpPr>
            <a:spLocks noGrp="1"/>
          </p:cNvSpPr>
          <p:nvPr>
            <p:ph type="sldNum" sz="quarter" idx="10"/>
          </p:nvPr>
        </p:nvSpPr>
        <p:spPr/>
        <p:txBody>
          <a:bodyPr/>
          <a:lstStyle/>
          <a:p>
            <a:fld id="{F71030A2-FE6F-45B4-82A8-E957A1E10FF6}" type="slidenum">
              <a:rPr lang="en-IN" smtClean="0"/>
              <a:t>9</a:t>
            </a:fld>
            <a:endParaRPr lang="en-IN"/>
          </a:p>
        </p:txBody>
      </p:sp>
    </p:spTree>
    <p:extLst>
      <p:ext uri="{BB962C8B-B14F-4D97-AF65-F5344CB8AC3E}">
        <p14:creationId xmlns:p14="http://schemas.microsoft.com/office/powerpoint/2010/main" val="59972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International Fund Settlement time</a:t>
            </a:r>
            <a:r>
              <a:rPr lang="en-US" dirty="0"/>
              <a:t>	seconds v/s days</a:t>
            </a:r>
          </a:p>
          <a:p>
            <a:r>
              <a:rPr lang="en-US" b="1" dirty="0"/>
              <a:t>24/7 Access</a:t>
            </a:r>
            <a:r>
              <a:rPr lang="en-US" dirty="0"/>
              <a:t>	Yes v/s No</a:t>
            </a:r>
          </a:p>
          <a:p>
            <a:r>
              <a:rPr lang="en-US" b="1" dirty="0"/>
              <a:t>Account opening</a:t>
            </a:r>
            <a:r>
              <a:rPr lang="en-US" dirty="0"/>
              <a:t>	instantaneous v/s days</a:t>
            </a:r>
          </a:p>
          <a:p>
            <a:r>
              <a:rPr lang="en-US" b="1" dirty="0"/>
              <a:t>Transaction fees</a:t>
            </a:r>
            <a:r>
              <a:rPr lang="en-US" dirty="0"/>
              <a:t> lower v/s high</a:t>
            </a:r>
          </a:p>
          <a:p>
            <a:r>
              <a:rPr lang="en-US" b="1" dirty="0"/>
              <a:t>Regulations</a:t>
            </a:r>
            <a:r>
              <a:rPr lang="en-US" dirty="0"/>
              <a:t>	none v/s Government and Country</a:t>
            </a:r>
          </a:p>
          <a:p>
            <a:r>
              <a:rPr lang="en-US" b="1" dirty="0"/>
              <a:t>IOUs</a:t>
            </a:r>
            <a:r>
              <a:rPr lang="en-US" dirty="0"/>
              <a:t>	No v/s Yes</a:t>
            </a:r>
          </a:p>
        </p:txBody>
      </p:sp>
      <p:sp>
        <p:nvSpPr>
          <p:cNvPr id="4" name="Slide Number Placeholder 3"/>
          <p:cNvSpPr>
            <a:spLocks noGrp="1"/>
          </p:cNvSpPr>
          <p:nvPr>
            <p:ph type="sldNum" sz="quarter" idx="10"/>
          </p:nvPr>
        </p:nvSpPr>
        <p:spPr/>
        <p:txBody>
          <a:bodyPr/>
          <a:lstStyle/>
          <a:p>
            <a:fld id="{F71030A2-FE6F-45B4-82A8-E957A1E10FF6}" type="slidenum">
              <a:rPr lang="en-IN" smtClean="0"/>
              <a:t>10</a:t>
            </a:fld>
            <a:endParaRPr lang="en-IN"/>
          </a:p>
        </p:txBody>
      </p:sp>
    </p:spTree>
    <p:extLst>
      <p:ext uri="{BB962C8B-B14F-4D97-AF65-F5344CB8AC3E}">
        <p14:creationId xmlns:p14="http://schemas.microsoft.com/office/powerpoint/2010/main" val="318035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We at </a:t>
            </a:r>
            <a:r>
              <a:rPr lang="en-US" baseline="0" dirty="0" err="1"/>
              <a:t>Parkar</a:t>
            </a:r>
            <a:r>
              <a:rPr lang="en-US" baseline="0" dirty="0"/>
              <a:t> Labs were introduced to </a:t>
            </a:r>
            <a:r>
              <a:rPr lang="en-US" baseline="0" dirty="0" err="1"/>
              <a:t>Blockchain</a:t>
            </a:r>
            <a:r>
              <a:rPr lang="en-US" baseline="0" dirty="0"/>
              <a:t> by Bitcoin	- Also a database (nothing wrong with existing)	-Necessity is mother of all inventions</a:t>
            </a:r>
          </a:p>
          <a:p>
            <a:pPr marL="171450" indent="-171450">
              <a:buFontTx/>
              <a:buChar char="-"/>
            </a:pPr>
            <a:r>
              <a:rPr lang="en-US" baseline="0" dirty="0"/>
              <a:t>DIGITAL TRUST	- 100 Trillion $		- MAJOR WORLD EVENTS	- Change way we do business w/o intermediaries	- Transition	- Backbone</a:t>
            </a:r>
          </a:p>
        </p:txBody>
      </p:sp>
      <p:sp>
        <p:nvSpPr>
          <p:cNvPr id="4" name="Slide Number Placeholder 3"/>
          <p:cNvSpPr>
            <a:spLocks noGrp="1"/>
          </p:cNvSpPr>
          <p:nvPr>
            <p:ph type="sldNum" sz="quarter" idx="10"/>
          </p:nvPr>
        </p:nvSpPr>
        <p:spPr/>
        <p:txBody>
          <a:bodyPr/>
          <a:lstStyle/>
          <a:p>
            <a:fld id="{F71030A2-FE6F-45B4-82A8-E957A1E10FF6}" type="slidenum">
              <a:rPr lang="en-IN" smtClean="0"/>
              <a:t>13</a:t>
            </a:fld>
            <a:endParaRPr lang="en-IN"/>
          </a:p>
        </p:txBody>
      </p:sp>
    </p:spTree>
    <p:extLst>
      <p:ext uri="{BB962C8B-B14F-4D97-AF65-F5344CB8AC3E}">
        <p14:creationId xmlns:p14="http://schemas.microsoft.com/office/powerpoint/2010/main" val="11427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F4EE954-BD62-40C8-B8A6-7E3126277572}" type="datetimeFigureOut">
              <a:rPr lang="en-IN" smtClean="0"/>
              <a:t>04-03-2018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153715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F4EE954-BD62-40C8-B8A6-7E3126277572}" type="datetimeFigureOut">
              <a:rPr lang="en-IN" smtClean="0"/>
              <a:t>04-03-2018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241220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F4EE954-BD62-40C8-B8A6-7E3126277572}" type="datetimeFigureOut">
              <a:rPr lang="en-IN" smtClean="0"/>
              <a:t>04-03-2018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1899874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F4EE954-BD62-40C8-B8A6-7E3126277572}" type="datetimeFigureOut">
              <a:rPr lang="en-IN" smtClean="0"/>
              <a:t>04-03-2018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2062840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4EE954-BD62-40C8-B8A6-7E3126277572}" type="datetimeFigureOut">
              <a:rPr lang="en-IN" smtClean="0"/>
              <a:t>04-03-2018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1110891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F4EE954-BD62-40C8-B8A6-7E3126277572}" type="datetimeFigureOut">
              <a:rPr lang="en-IN" smtClean="0"/>
              <a:t>04-03-2018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948801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F4EE954-BD62-40C8-B8A6-7E3126277572}" type="datetimeFigureOut">
              <a:rPr lang="en-IN" smtClean="0"/>
              <a:t>04-03-2018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44961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F4EE954-BD62-40C8-B8A6-7E3126277572}" type="datetimeFigureOut">
              <a:rPr lang="en-IN" smtClean="0"/>
              <a:t>04-03-2018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624510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4EE954-BD62-40C8-B8A6-7E3126277572}" type="datetimeFigureOut">
              <a:rPr lang="en-IN" smtClean="0"/>
              <a:t>04-03-2018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444647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4EE954-BD62-40C8-B8A6-7E3126277572}" type="datetimeFigureOut">
              <a:rPr lang="en-IN" smtClean="0"/>
              <a:t>04-03-2018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17740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4EE954-BD62-40C8-B8A6-7E3126277572}" type="datetimeFigureOut">
              <a:rPr lang="en-IN" smtClean="0"/>
              <a:t>04-03-2018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16F2E8-BDE5-4B02-8F61-3187750362FE}" type="slidenum">
              <a:rPr lang="en-IN" smtClean="0"/>
              <a:t>‹#›</a:t>
            </a:fld>
            <a:endParaRPr lang="en-IN"/>
          </a:p>
        </p:txBody>
      </p:sp>
    </p:spTree>
    <p:extLst>
      <p:ext uri="{BB962C8B-B14F-4D97-AF65-F5344CB8AC3E}">
        <p14:creationId xmlns:p14="http://schemas.microsoft.com/office/powerpoint/2010/main" val="289333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4EE954-BD62-40C8-B8A6-7E3126277572}" type="datetimeFigureOut">
              <a:rPr lang="en-IN" smtClean="0"/>
              <a:t>04-03-2018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6F2E8-BDE5-4B02-8F61-3187750362FE}" type="slidenum">
              <a:rPr lang="en-IN" smtClean="0"/>
              <a:t>‹#›</a:t>
            </a:fld>
            <a:endParaRPr lang="en-IN"/>
          </a:p>
        </p:txBody>
      </p:sp>
    </p:spTree>
    <p:extLst>
      <p:ext uri="{BB962C8B-B14F-4D97-AF65-F5344CB8AC3E}">
        <p14:creationId xmlns:p14="http://schemas.microsoft.com/office/powerpoint/2010/main" val="1029727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2.jpeg"/><Relationship Id="rId7" Type="http://schemas.openxmlformats.org/officeDocument/2006/relationships/image" Target="../media/image77.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png"/><Relationship Id="rId9" Type="http://schemas.openxmlformats.org/officeDocument/2006/relationships/image" Target="../media/image79.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4.png"/><Relationship Id="rId4" Type="http://schemas.openxmlformats.org/officeDocument/2006/relationships/image" Target="../media/image3.jp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www.parkar.consulting/" TargetMode="External"/><Relationship Id="rId5" Type="http://schemas.openxmlformats.org/officeDocument/2006/relationships/image" Target="../media/image82.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comments" Target="../comments/comment4.xml"/><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700" y="1384300"/>
            <a:ext cx="10896600" cy="4069080"/>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5" y="1"/>
            <a:ext cx="12195315" cy="6858000"/>
          </a:xfrm>
          <a:prstGeom prst="rect">
            <a:avLst/>
          </a:prstGeom>
        </p:spPr>
      </p:pic>
      <p:pic>
        <p:nvPicPr>
          <p:cNvPr id="4" name="Picture 3"/>
          <p:cNvPicPr>
            <a:picLocks noChangeAspect="1"/>
          </p:cNvPicPr>
          <p:nvPr/>
        </p:nvPicPr>
        <p:blipFill>
          <a:blip r:embed="rId4">
            <a:alphaModFix amt="50000"/>
            <a:extLst>
              <a:ext uri="{28A0092B-C50C-407E-A947-70E740481C1C}">
                <a14:useLocalDpi xmlns:a14="http://schemas.microsoft.com/office/drawing/2010/main"/>
              </a:ext>
            </a:extLst>
          </a:blip>
          <a:stretch>
            <a:fillRect/>
          </a:stretch>
        </p:blipFill>
        <p:spPr>
          <a:xfrm>
            <a:off x="0" y="0"/>
            <a:ext cx="12192000" cy="6858001"/>
          </a:xfrm>
          <a:prstGeom prst="rect">
            <a:avLst/>
          </a:prstGeom>
        </p:spPr>
      </p:pic>
      <p:sp>
        <p:nvSpPr>
          <p:cNvPr id="5" name="Rectangle 4"/>
          <p:cNvSpPr/>
          <p:nvPr/>
        </p:nvSpPr>
        <p:spPr>
          <a:xfrm>
            <a:off x="-3314" y="1277906"/>
            <a:ext cx="12195314" cy="4175474"/>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856245" y="2460302"/>
            <a:ext cx="105176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56245" y="4484471"/>
            <a:ext cx="105176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15" y="6661745"/>
            <a:ext cx="9468157" cy="0"/>
          </a:xfrm>
          <a:prstGeom prst="line">
            <a:avLst/>
          </a:prstGeom>
          <a:ln>
            <a:solidFill>
              <a:srgbClr val="FFFFFF">
                <a:alpha val="48235"/>
              </a:srgb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20016" y="6550654"/>
            <a:ext cx="2513719" cy="200952"/>
          </a:xfrm>
          <a:prstGeom prst="rect">
            <a:avLst/>
          </a:prstGeom>
          <a:noFill/>
          <a:ln>
            <a:noFill/>
          </a:ln>
        </p:spPr>
        <p:txBody>
          <a:bodyPr wrap="square" rtlCol="0">
            <a:spAutoFit/>
          </a:bodyPr>
          <a:lstStyle/>
          <a:p>
            <a:r>
              <a:rPr lang="en-US" sz="706" dirty="0">
                <a:solidFill>
                  <a:schemeClr val="bg1">
                    <a:lumMod val="85000"/>
                  </a:schemeClr>
                </a:solidFill>
                <a:latin typeface="Eurostile"/>
                <a:cs typeface="Eurostile"/>
              </a:rPr>
              <a:t>(C) Parkar Consulting LLC 2017 Confidential &amp; Proprietary</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1619" y="2803516"/>
            <a:ext cx="5153429" cy="1995361"/>
          </a:xfrm>
          <a:prstGeom prst="rect">
            <a:avLst/>
          </a:prstGeom>
        </p:spPr>
      </p:pic>
      <p:pic>
        <p:nvPicPr>
          <p:cNvPr id="13" name="Picture 12"/>
          <p:cNvPicPr>
            <a:picLocks noChangeAspect="1"/>
          </p:cNvPicPr>
          <p:nvPr/>
        </p:nvPicPr>
        <p:blipFill>
          <a:blip r:embed="rId6"/>
          <a:stretch>
            <a:fillRect/>
          </a:stretch>
        </p:blipFill>
        <p:spPr>
          <a:xfrm>
            <a:off x="8443443" y="2630854"/>
            <a:ext cx="2930408" cy="1657362"/>
          </a:xfrm>
          <a:prstGeom prst="rect">
            <a:avLst/>
          </a:prstGeom>
        </p:spPr>
      </p:pic>
    </p:spTree>
    <p:extLst>
      <p:ext uri="{BB962C8B-B14F-4D97-AF65-F5344CB8AC3E}">
        <p14:creationId xmlns:p14="http://schemas.microsoft.com/office/powerpoint/2010/main" val="983649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68488" y="1672892"/>
            <a:ext cx="2799945" cy="1568614"/>
          </a:xfrm>
          <a:prstGeom prst="rect">
            <a:avLst/>
          </a:prstGeom>
        </p:spPr>
      </p:pic>
      <p:sp>
        <p:nvSpPr>
          <p:cNvPr id="5" name="TextBox 4"/>
          <p:cNvSpPr txBox="1"/>
          <p:nvPr/>
        </p:nvSpPr>
        <p:spPr>
          <a:xfrm>
            <a:off x="5444246" y="2225843"/>
            <a:ext cx="1303507" cy="1015663"/>
          </a:xfrm>
          <a:prstGeom prst="rect">
            <a:avLst/>
          </a:prstGeom>
          <a:noFill/>
        </p:spPr>
        <p:txBody>
          <a:bodyPr wrap="square" rtlCol="0">
            <a:spAutoFit/>
          </a:bodyPr>
          <a:lstStyle/>
          <a:p>
            <a:r>
              <a:rPr lang="en-US" sz="6000" dirty="0"/>
              <a:t>v/s</a:t>
            </a:r>
            <a:endParaRPr lang="en-IN" sz="6000" dirty="0"/>
          </a:p>
        </p:txBody>
      </p:sp>
      <p:pic>
        <p:nvPicPr>
          <p:cNvPr id="6" name="Picture 5"/>
          <p:cNvPicPr>
            <a:picLocks noChangeAspect="1"/>
          </p:cNvPicPr>
          <p:nvPr/>
        </p:nvPicPr>
        <p:blipFill>
          <a:blip r:embed="rId4"/>
          <a:stretch>
            <a:fillRect/>
          </a:stretch>
        </p:blipFill>
        <p:spPr>
          <a:xfrm>
            <a:off x="7213963" y="1672892"/>
            <a:ext cx="2931279" cy="1568614"/>
          </a:xfrm>
          <a:prstGeom prst="rect">
            <a:avLst/>
          </a:prstGeom>
        </p:spPr>
      </p:pic>
      <p:sp>
        <p:nvSpPr>
          <p:cNvPr id="7" name="TextBox 6"/>
          <p:cNvSpPr txBox="1"/>
          <p:nvPr/>
        </p:nvSpPr>
        <p:spPr>
          <a:xfrm>
            <a:off x="3576536" y="6042922"/>
            <a:ext cx="6342434" cy="646331"/>
          </a:xfrm>
          <a:prstGeom prst="rect">
            <a:avLst/>
          </a:prstGeom>
          <a:noFill/>
        </p:spPr>
        <p:txBody>
          <a:bodyPr wrap="square" rtlCol="0">
            <a:spAutoFit/>
          </a:bodyPr>
          <a:lstStyle/>
          <a:p>
            <a:r>
              <a:rPr lang="en-US" sz="3600" b="1" dirty="0">
                <a:solidFill>
                  <a:srgbClr val="FF0000"/>
                </a:solidFill>
              </a:rPr>
              <a:t>WINNER: CRYPTOCURRENCY</a:t>
            </a:r>
            <a:endParaRPr lang="en-IN" sz="3600" b="1" dirty="0">
              <a:solidFill>
                <a:srgbClr val="FF0000"/>
              </a:solidFill>
            </a:endParaRPr>
          </a:p>
        </p:txBody>
      </p:sp>
      <p:graphicFrame>
        <p:nvGraphicFramePr>
          <p:cNvPr id="9" name="Table 8">
            <a:extLst>
              <a:ext uri="{FF2B5EF4-FFF2-40B4-BE49-F238E27FC236}">
                <a16:creationId xmlns="" xmlns:a16="http://schemas.microsoft.com/office/drawing/2014/main" id="{71D977DC-F966-41C1-8015-A6B050CE4C52}"/>
              </a:ext>
            </a:extLst>
          </p:cNvPr>
          <p:cNvGraphicFramePr>
            <a:graphicFrameLocks noGrp="1"/>
          </p:cNvGraphicFramePr>
          <p:nvPr>
            <p:extLst/>
          </p:nvPr>
        </p:nvGraphicFramePr>
        <p:xfrm>
          <a:off x="1582338" y="3607669"/>
          <a:ext cx="9027321" cy="2001520"/>
        </p:xfrm>
        <a:graphic>
          <a:graphicData uri="http://schemas.openxmlformats.org/drawingml/2006/table">
            <a:tbl>
              <a:tblPr firstRow="1" bandRow="1">
                <a:tableStyleId>{5C22544A-7EE6-4342-B048-85BDC9FD1C3A}</a:tableStyleId>
              </a:tblPr>
              <a:tblGrid>
                <a:gridCol w="2494362">
                  <a:extLst>
                    <a:ext uri="{9D8B030D-6E8A-4147-A177-3AD203B41FA5}">
                      <a16:colId xmlns="" xmlns:a16="http://schemas.microsoft.com/office/drawing/2014/main" val="2198403909"/>
                    </a:ext>
                  </a:extLst>
                </a:gridCol>
                <a:gridCol w="3523852">
                  <a:extLst>
                    <a:ext uri="{9D8B030D-6E8A-4147-A177-3AD203B41FA5}">
                      <a16:colId xmlns="" xmlns:a16="http://schemas.microsoft.com/office/drawing/2014/main" val="834931699"/>
                    </a:ext>
                  </a:extLst>
                </a:gridCol>
                <a:gridCol w="3009107">
                  <a:extLst>
                    <a:ext uri="{9D8B030D-6E8A-4147-A177-3AD203B41FA5}">
                      <a16:colId xmlns="" xmlns:a16="http://schemas.microsoft.com/office/drawing/2014/main" val="2344033562"/>
                    </a:ext>
                  </a:extLst>
                </a:gridCol>
              </a:tblGrid>
              <a:tr h="370840">
                <a:tc>
                  <a:txBody>
                    <a:bodyPr/>
                    <a:lstStyle/>
                    <a:p>
                      <a:endParaRPr lang="en-IN" sz="1400" b="1" dirty="0">
                        <a:latin typeface="Century Gothic" panose="020B0502020202020204" pitchFamily="34" charset="0"/>
                      </a:endParaRPr>
                    </a:p>
                  </a:txBody>
                  <a:tcPr>
                    <a:solidFill>
                      <a:schemeClr val="tx2">
                        <a:lumMod val="60000"/>
                        <a:lumOff val="40000"/>
                      </a:schemeClr>
                    </a:solidFill>
                  </a:tcPr>
                </a:tc>
                <a:tc>
                  <a:txBody>
                    <a:bodyPr/>
                    <a:lstStyle/>
                    <a:p>
                      <a:pPr algn="ctr"/>
                      <a:r>
                        <a:rPr lang="en-US" sz="1600" b="1" dirty="0">
                          <a:latin typeface="Century Gothic" panose="020B0502020202020204" pitchFamily="34" charset="0"/>
                        </a:rPr>
                        <a:t>Cryptocurrency</a:t>
                      </a:r>
                      <a:endParaRPr lang="en-IN" sz="1600" b="1" dirty="0">
                        <a:latin typeface="Century Gothic" panose="020B0502020202020204" pitchFamily="34" charset="0"/>
                      </a:endParaRPr>
                    </a:p>
                  </a:txBody>
                  <a:tcPr>
                    <a:solidFill>
                      <a:schemeClr val="tx2">
                        <a:lumMod val="60000"/>
                        <a:lumOff val="40000"/>
                      </a:schemeClr>
                    </a:solidFill>
                  </a:tcPr>
                </a:tc>
                <a:tc>
                  <a:txBody>
                    <a:bodyPr/>
                    <a:lstStyle/>
                    <a:p>
                      <a:pPr algn="ctr"/>
                      <a:r>
                        <a:rPr lang="en-US" sz="1600" dirty="0" smtClean="0">
                          <a:latin typeface="Century Gothic" panose="020B0502020202020204" pitchFamily="34" charset="0"/>
                        </a:rPr>
                        <a:t>Bank</a:t>
                      </a:r>
                      <a:endParaRPr lang="en-IN" sz="1600" dirty="0">
                        <a:latin typeface="Century Gothic" panose="020B0502020202020204" pitchFamily="34" charset="0"/>
                      </a:endParaRPr>
                    </a:p>
                  </a:txBody>
                  <a:tcPr>
                    <a:solidFill>
                      <a:schemeClr val="tx2">
                        <a:lumMod val="60000"/>
                        <a:lumOff val="40000"/>
                      </a:schemeClr>
                    </a:solidFill>
                  </a:tcPr>
                </a:tc>
                <a:extLst>
                  <a:ext uri="{0D108BD9-81ED-4DB2-BD59-A6C34878D82A}">
                    <a16:rowId xmlns="" xmlns:a16="http://schemas.microsoft.com/office/drawing/2014/main" val="897513955"/>
                  </a:ext>
                </a:extLst>
              </a:tr>
              <a:tr h="370840">
                <a:tc>
                  <a:txBody>
                    <a:bodyPr/>
                    <a:lstStyle/>
                    <a:p>
                      <a:r>
                        <a:rPr lang="en-US" sz="1400" b="1" dirty="0">
                          <a:latin typeface="Century Gothic" panose="020B0502020202020204" pitchFamily="34" charset="0"/>
                        </a:rPr>
                        <a:t>International fund settlement</a:t>
                      </a:r>
                      <a:endParaRPr lang="en-IN" sz="1400" b="1" dirty="0">
                        <a:latin typeface="Century Gothic" panose="020B0502020202020204" pitchFamily="34" charset="0"/>
                      </a:endParaRPr>
                    </a:p>
                  </a:txBody>
                  <a:tcPr/>
                </a:tc>
                <a:tc>
                  <a:txBody>
                    <a:bodyPr/>
                    <a:lstStyle/>
                    <a:p>
                      <a:r>
                        <a:rPr lang="en-US" sz="1400" dirty="0">
                          <a:latin typeface="Century Gothic" panose="020B0502020202020204" pitchFamily="34" charset="0"/>
                        </a:rPr>
                        <a:t>Seconds</a:t>
                      </a:r>
                      <a:endParaRPr lang="en-IN" sz="1400" dirty="0">
                        <a:latin typeface="Century Gothic" panose="020B0502020202020204" pitchFamily="34" charset="0"/>
                      </a:endParaRPr>
                    </a:p>
                  </a:txBody>
                  <a:tcPr/>
                </a:tc>
                <a:tc>
                  <a:txBody>
                    <a:bodyPr/>
                    <a:lstStyle/>
                    <a:p>
                      <a:r>
                        <a:rPr lang="en-US" sz="1400" dirty="0">
                          <a:latin typeface="Century Gothic" panose="020B0502020202020204" pitchFamily="34" charset="0"/>
                        </a:rPr>
                        <a:t>Days</a:t>
                      </a:r>
                      <a:endParaRPr lang="en-IN" sz="1400" dirty="0">
                        <a:latin typeface="Century Gothic" panose="020B0502020202020204" pitchFamily="34" charset="0"/>
                      </a:endParaRPr>
                    </a:p>
                  </a:txBody>
                  <a:tcPr/>
                </a:tc>
                <a:extLst>
                  <a:ext uri="{0D108BD9-81ED-4DB2-BD59-A6C34878D82A}">
                    <a16:rowId xmlns="" xmlns:a16="http://schemas.microsoft.com/office/drawing/2014/main" val="3395728337"/>
                  </a:ext>
                </a:extLst>
              </a:tr>
              <a:tr h="370840">
                <a:tc>
                  <a:txBody>
                    <a:bodyPr/>
                    <a:lstStyle/>
                    <a:p>
                      <a:r>
                        <a:rPr lang="en-US" sz="1400" b="1" dirty="0">
                          <a:latin typeface="Century Gothic" panose="020B0502020202020204" pitchFamily="34" charset="0"/>
                        </a:rPr>
                        <a:t>Account opening </a:t>
                      </a:r>
                      <a:endParaRPr lang="en-IN" sz="1400" b="1" dirty="0">
                        <a:latin typeface="Century Gothic" panose="020B0502020202020204" pitchFamily="34" charset="0"/>
                      </a:endParaRPr>
                    </a:p>
                  </a:txBody>
                  <a:tcPr/>
                </a:tc>
                <a:tc>
                  <a:txBody>
                    <a:bodyPr/>
                    <a:lstStyle/>
                    <a:p>
                      <a:r>
                        <a:rPr lang="en-US" sz="1400" dirty="0">
                          <a:latin typeface="Century Gothic" panose="020B0502020202020204" pitchFamily="34" charset="0"/>
                        </a:rPr>
                        <a:t>Instantaneous </a:t>
                      </a:r>
                      <a:endParaRPr lang="en-IN" sz="1400" dirty="0">
                        <a:latin typeface="Century Gothic" panose="020B0502020202020204" pitchFamily="34" charset="0"/>
                      </a:endParaRPr>
                    </a:p>
                  </a:txBody>
                  <a:tcPr/>
                </a:tc>
                <a:tc>
                  <a:txBody>
                    <a:bodyPr/>
                    <a:lstStyle/>
                    <a:p>
                      <a:r>
                        <a:rPr lang="en-US" sz="1400" dirty="0">
                          <a:latin typeface="Century Gothic" panose="020B0502020202020204" pitchFamily="34" charset="0"/>
                        </a:rPr>
                        <a:t>Days</a:t>
                      </a:r>
                      <a:endParaRPr lang="en-IN" sz="1400" dirty="0">
                        <a:latin typeface="Century Gothic" panose="020B0502020202020204" pitchFamily="34" charset="0"/>
                      </a:endParaRPr>
                    </a:p>
                  </a:txBody>
                  <a:tcPr/>
                </a:tc>
                <a:extLst>
                  <a:ext uri="{0D108BD9-81ED-4DB2-BD59-A6C34878D82A}">
                    <a16:rowId xmlns="" xmlns:a16="http://schemas.microsoft.com/office/drawing/2014/main" val="331171771"/>
                  </a:ext>
                </a:extLst>
              </a:tr>
              <a:tr h="370840">
                <a:tc>
                  <a:txBody>
                    <a:bodyPr/>
                    <a:lstStyle/>
                    <a:p>
                      <a:r>
                        <a:rPr lang="en-US" sz="1400" b="1" dirty="0">
                          <a:latin typeface="Century Gothic" panose="020B0502020202020204" pitchFamily="34" charset="0"/>
                        </a:rPr>
                        <a:t>Regulation</a:t>
                      </a:r>
                      <a:endParaRPr lang="en-IN" sz="1400" b="1" dirty="0">
                        <a:latin typeface="Century Gothic" panose="020B0502020202020204" pitchFamily="34" charset="0"/>
                      </a:endParaRPr>
                    </a:p>
                  </a:txBody>
                  <a:tcPr/>
                </a:tc>
                <a:tc>
                  <a:txBody>
                    <a:bodyPr/>
                    <a:lstStyle/>
                    <a:p>
                      <a:r>
                        <a:rPr lang="en-US" sz="1400" dirty="0">
                          <a:latin typeface="Century Gothic" panose="020B0502020202020204" pitchFamily="34" charset="0"/>
                        </a:rPr>
                        <a:t>None</a:t>
                      </a:r>
                      <a:endParaRPr lang="en-IN" sz="1400" dirty="0">
                        <a:latin typeface="Century Gothic" panose="020B0502020202020204" pitchFamily="34" charset="0"/>
                      </a:endParaRPr>
                    </a:p>
                  </a:txBody>
                  <a:tcPr/>
                </a:tc>
                <a:tc>
                  <a:txBody>
                    <a:bodyPr/>
                    <a:lstStyle/>
                    <a:p>
                      <a:r>
                        <a:rPr lang="en-US" sz="1400" dirty="0">
                          <a:latin typeface="Century Gothic" panose="020B0502020202020204" pitchFamily="34" charset="0"/>
                        </a:rPr>
                        <a:t>Government </a:t>
                      </a:r>
                      <a:endParaRPr lang="en-IN" sz="1400" dirty="0">
                        <a:latin typeface="Century Gothic" panose="020B0502020202020204" pitchFamily="34" charset="0"/>
                      </a:endParaRPr>
                    </a:p>
                  </a:txBody>
                  <a:tcPr/>
                </a:tc>
                <a:extLst>
                  <a:ext uri="{0D108BD9-81ED-4DB2-BD59-A6C34878D82A}">
                    <a16:rowId xmlns="" xmlns:a16="http://schemas.microsoft.com/office/drawing/2014/main" val="869708824"/>
                  </a:ext>
                </a:extLst>
              </a:tr>
              <a:tr h="370840">
                <a:tc>
                  <a:txBody>
                    <a:bodyPr/>
                    <a:lstStyle/>
                    <a:p>
                      <a:r>
                        <a:rPr lang="en-US" sz="1400" b="1" dirty="0">
                          <a:latin typeface="Century Gothic" panose="020B0502020202020204" pitchFamily="34" charset="0"/>
                        </a:rPr>
                        <a:t>IOU</a:t>
                      </a:r>
                      <a:endParaRPr lang="en-IN" sz="1400" b="1" dirty="0">
                        <a:latin typeface="Century Gothic" panose="020B0502020202020204" pitchFamily="34" charset="0"/>
                      </a:endParaRPr>
                    </a:p>
                  </a:txBody>
                  <a:tcPr/>
                </a:tc>
                <a:tc>
                  <a:txBody>
                    <a:bodyPr/>
                    <a:lstStyle/>
                    <a:p>
                      <a:r>
                        <a:rPr lang="en-US" sz="1400" dirty="0">
                          <a:latin typeface="Century Gothic" panose="020B0502020202020204" pitchFamily="34" charset="0"/>
                        </a:rPr>
                        <a:t>No</a:t>
                      </a:r>
                      <a:endParaRPr lang="en-IN" sz="1400" dirty="0">
                        <a:latin typeface="Century Gothic" panose="020B0502020202020204" pitchFamily="34" charset="0"/>
                      </a:endParaRPr>
                    </a:p>
                  </a:txBody>
                  <a:tcPr/>
                </a:tc>
                <a:tc>
                  <a:txBody>
                    <a:bodyPr/>
                    <a:lstStyle/>
                    <a:p>
                      <a:r>
                        <a:rPr lang="en-US" sz="1400" dirty="0">
                          <a:latin typeface="Century Gothic" panose="020B0502020202020204" pitchFamily="34" charset="0"/>
                        </a:rPr>
                        <a:t>Yes</a:t>
                      </a:r>
                      <a:endParaRPr lang="en-IN" sz="1400" dirty="0">
                        <a:latin typeface="Century Gothic" panose="020B0502020202020204" pitchFamily="34" charset="0"/>
                      </a:endParaRPr>
                    </a:p>
                  </a:txBody>
                  <a:tcPr/>
                </a:tc>
                <a:extLst>
                  <a:ext uri="{0D108BD9-81ED-4DB2-BD59-A6C34878D82A}">
                    <a16:rowId xmlns="" xmlns:a16="http://schemas.microsoft.com/office/drawing/2014/main" val="447130390"/>
                  </a:ext>
                </a:extLst>
              </a:tr>
            </a:tbl>
          </a:graphicData>
        </a:graphic>
      </p:graphicFrame>
      <p:sp>
        <p:nvSpPr>
          <p:cNvPr id="8" name="Rectangle 7"/>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ROUND 2: CRYPTOCURRENCY v/s BANK (INTERMEDIARY)</a:t>
            </a:r>
            <a:endParaRPr lang="en-US" sz="2800" dirty="0">
              <a:solidFill>
                <a:srgbClr val="002060"/>
              </a:solidFill>
            </a:endParaRPr>
          </a:p>
        </p:txBody>
      </p:sp>
    </p:spTree>
    <p:extLst>
      <p:ext uri="{BB962C8B-B14F-4D97-AF65-F5344CB8AC3E}">
        <p14:creationId xmlns:p14="http://schemas.microsoft.com/office/powerpoint/2010/main" val="149266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09085"/>
            <a:ext cx="12192000" cy="646331"/>
          </a:xfrm>
          <a:prstGeom prst="rect">
            <a:avLst/>
          </a:prstGeom>
          <a:noFill/>
        </p:spPr>
        <p:txBody>
          <a:bodyPr wrap="square" rtlCol="0">
            <a:spAutoFit/>
          </a:bodyPr>
          <a:lstStyle/>
          <a:p>
            <a:pPr algn="ctr"/>
            <a:r>
              <a:rPr lang="en-US" sz="3600" spc="800" dirty="0" smtClean="0">
                <a:solidFill>
                  <a:srgbClr val="002060"/>
                </a:solidFill>
                <a:latin typeface="Eurostile" charset="0"/>
                <a:ea typeface="Eurostile" charset="0"/>
                <a:cs typeface="Eurostile" charset="0"/>
              </a:rPr>
              <a:t>CORE AGENDA</a:t>
            </a:r>
            <a:endParaRPr lang="en-US" sz="3600" spc="800" dirty="0">
              <a:solidFill>
                <a:srgbClr val="002060"/>
              </a:solidFill>
              <a:latin typeface="Eurostile" charset="0"/>
              <a:ea typeface="Eurostile" charset="0"/>
              <a:cs typeface="Eurostile" charset="0"/>
            </a:endParaRPr>
          </a:p>
        </p:txBody>
      </p:sp>
      <p:cxnSp>
        <p:nvCxnSpPr>
          <p:cNvPr id="3" name="Straight Connector 2"/>
          <p:cNvCxnSpPr/>
          <p:nvPr/>
        </p:nvCxnSpPr>
        <p:spPr>
          <a:xfrm flipH="1">
            <a:off x="6090462" y="3696524"/>
            <a:ext cx="996" cy="7439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096000" y="2534117"/>
            <a:ext cx="1" cy="3086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042462" y="4543024"/>
            <a:ext cx="6096000" cy="2339102"/>
          </a:xfrm>
          <a:prstGeom prst="rect">
            <a:avLst/>
          </a:prstGeom>
        </p:spPr>
        <p:txBody>
          <a:bodyPr>
            <a:spAutoFit/>
          </a:bodyPr>
          <a:lstStyle/>
          <a:p>
            <a:pPr algn="ctr"/>
            <a:r>
              <a:rPr lang="en-US" sz="1600" dirty="0">
                <a:solidFill>
                  <a:schemeClr val="tx1">
                    <a:lumMod val="65000"/>
                    <a:lumOff val="35000"/>
                  </a:schemeClr>
                </a:solidFill>
                <a:latin typeface="Century Gothic" panose="020B0502020202020204" pitchFamily="34" charset="0"/>
              </a:rPr>
              <a:t>Evolution of </a:t>
            </a:r>
            <a:r>
              <a:rPr lang="en-US" sz="1600" dirty="0" err="1" smtClean="0">
                <a:solidFill>
                  <a:schemeClr val="tx1">
                    <a:lumMod val="65000"/>
                    <a:lumOff val="35000"/>
                  </a:schemeClr>
                </a:solidFill>
                <a:latin typeface="Century Gothic" panose="020B0502020202020204" pitchFamily="34" charset="0"/>
              </a:rPr>
              <a:t>Blockchain</a:t>
            </a:r>
            <a:endParaRPr lang="en-US" sz="1600" dirty="0" smtClean="0">
              <a:solidFill>
                <a:schemeClr val="tx1">
                  <a:lumMod val="65000"/>
                  <a:lumOff val="35000"/>
                </a:schemeClr>
              </a:solidFill>
              <a:latin typeface="Century Gothic" panose="020B0502020202020204" pitchFamily="34" charset="0"/>
            </a:endParaRPr>
          </a:p>
          <a:p>
            <a:pPr algn="ctr"/>
            <a:r>
              <a:rPr lang="en-US" sz="1600" dirty="0">
                <a:solidFill>
                  <a:schemeClr val="tx1">
                    <a:lumMod val="65000"/>
                    <a:lumOff val="35000"/>
                  </a:schemeClr>
                </a:solidFill>
                <a:latin typeface="Century Gothic" panose="020B0502020202020204" pitchFamily="34" charset="0"/>
              </a:rPr>
              <a:t>Real World Business Use </a:t>
            </a:r>
            <a:r>
              <a:rPr lang="en-US" sz="1600" dirty="0" smtClean="0">
                <a:solidFill>
                  <a:schemeClr val="tx1">
                    <a:lumMod val="65000"/>
                    <a:lumOff val="35000"/>
                  </a:schemeClr>
                </a:solidFill>
                <a:latin typeface="Century Gothic" panose="020B0502020202020204" pitchFamily="34" charset="0"/>
              </a:rPr>
              <a:t>case</a:t>
            </a:r>
            <a:endParaRPr lang="en-US" sz="1600" dirty="0">
              <a:solidFill>
                <a:schemeClr val="tx1">
                  <a:lumMod val="65000"/>
                  <a:lumOff val="35000"/>
                </a:schemeClr>
              </a:solidFill>
              <a:latin typeface="Century Gothic" panose="020B0502020202020204" pitchFamily="34" charset="0"/>
            </a:endParaRPr>
          </a:p>
          <a:p>
            <a:pPr algn="ctr"/>
            <a:r>
              <a:rPr lang="en-US" sz="1600" dirty="0" smtClean="0">
                <a:solidFill>
                  <a:schemeClr val="tx1">
                    <a:lumMod val="65000"/>
                    <a:lumOff val="35000"/>
                  </a:schemeClr>
                </a:solidFill>
                <a:latin typeface="Century Gothic" panose="020B0502020202020204" pitchFamily="34" charset="0"/>
              </a:rPr>
              <a:t>Components </a:t>
            </a:r>
            <a:r>
              <a:rPr lang="en-US" sz="1600" dirty="0">
                <a:solidFill>
                  <a:schemeClr val="tx1">
                    <a:lumMod val="65000"/>
                    <a:lumOff val="35000"/>
                  </a:schemeClr>
                </a:solidFill>
                <a:latin typeface="Century Gothic" panose="020B0502020202020204" pitchFamily="34" charset="0"/>
              </a:rPr>
              <a:t>of Business</a:t>
            </a:r>
          </a:p>
          <a:p>
            <a:pPr algn="ctr"/>
            <a:r>
              <a:rPr lang="en-US" sz="1600" dirty="0" smtClean="0">
                <a:solidFill>
                  <a:schemeClr val="tx1">
                    <a:lumMod val="65000"/>
                    <a:lumOff val="35000"/>
                  </a:schemeClr>
                </a:solidFill>
                <a:latin typeface="Century Gothic" panose="020B0502020202020204" pitchFamily="34" charset="0"/>
              </a:rPr>
              <a:t>Key </a:t>
            </a:r>
            <a:r>
              <a:rPr lang="en-US" sz="1600" dirty="0">
                <a:solidFill>
                  <a:schemeClr val="tx1">
                    <a:lumMod val="65000"/>
                    <a:lumOff val="35000"/>
                  </a:schemeClr>
                </a:solidFill>
                <a:latin typeface="Century Gothic" panose="020B0502020202020204" pitchFamily="34" charset="0"/>
              </a:rPr>
              <a:t>concepts and components of Blockchain</a:t>
            </a:r>
          </a:p>
          <a:p>
            <a:pPr algn="ctr"/>
            <a:r>
              <a:rPr lang="en-US" sz="1600" dirty="0" smtClean="0">
                <a:solidFill>
                  <a:schemeClr val="tx1">
                    <a:lumMod val="65000"/>
                    <a:lumOff val="35000"/>
                  </a:schemeClr>
                </a:solidFill>
                <a:latin typeface="Century Gothic" panose="020B0502020202020204" pitchFamily="34" charset="0"/>
              </a:rPr>
              <a:t>Our </a:t>
            </a:r>
            <a:r>
              <a:rPr lang="en-US" sz="1600" dirty="0">
                <a:solidFill>
                  <a:schemeClr val="tx1">
                    <a:lumMod val="65000"/>
                    <a:lumOff val="35000"/>
                  </a:schemeClr>
                </a:solidFill>
                <a:latin typeface="Century Gothic" panose="020B0502020202020204" pitchFamily="34" charset="0"/>
              </a:rPr>
              <a:t>take on Blockchain vs Centralized </a:t>
            </a:r>
            <a:r>
              <a:rPr lang="en-US" sz="1600" dirty="0" smtClean="0">
                <a:solidFill>
                  <a:schemeClr val="tx1">
                    <a:lumMod val="65000"/>
                    <a:lumOff val="35000"/>
                  </a:schemeClr>
                </a:solidFill>
                <a:latin typeface="Century Gothic" panose="020B0502020202020204" pitchFamily="34" charset="0"/>
              </a:rPr>
              <a:t>DB</a:t>
            </a:r>
          </a:p>
          <a:p>
            <a:pPr algn="ctr"/>
            <a:r>
              <a:rPr lang="en-US" sz="1600" dirty="0" err="1" smtClean="0">
                <a:solidFill>
                  <a:schemeClr val="tx1">
                    <a:lumMod val="65000"/>
                    <a:lumOff val="35000"/>
                  </a:schemeClr>
                </a:solidFill>
                <a:latin typeface="Century Gothic" panose="020B0502020202020204" pitchFamily="34" charset="0"/>
              </a:rPr>
              <a:t>Blockchain</a:t>
            </a:r>
            <a:r>
              <a:rPr lang="en-US" sz="1600" dirty="0" smtClean="0">
                <a:solidFill>
                  <a:schemeClr val="tx1">
                    <a:lumMod val="65000"/>
                    <a:lumOff val="35000"/>
                  </a:schemeClr>
                </a:solidFill>
                <a:latin typeface="Century Gothic" panose="020B0502020202020204" pitchFamily="34" charset="0"/>
              </a:rPr>
              <a:t> Business Network</a:t>
            </a:r>
            <a:endParaRPr lang="en-US" sz="1600" dirty="0">
              <a:solidFill>
                <a:schemeClr val="tx1">
                  <a:lumMod val="65000"/>
                  <a:lumOff val="35000"/>
                </a:schemeClr>
              </a:solidFill>
              <a:latin typeface="Century Gothic" panose="020B0502020202020204" pitchFamily="34" charset="0"/>
            </a:endParaRPr>
          </a:p>
          <a:p>
            <a:pPr algn="ctr"/>
            <a:r>
              <a:rPr lang="en-US" sz="1600" dirty="0" smtClean="0">
                <a:solidFill>
                  <a:schemeClr val="tx1">
                    <a:lumMod val="65000"/>
                    <a:lumOff val="35000"/>
                  </a:schemeClr>
                </a:solidFill>
                <a:latin typeface="Century Gothic" panose="020B0502020202020204" pitchFamily="34" charset="0"/>
              </a:rPr>
              <a:t>What </a:t>
            </a:r>
            <a:r>
              <a:rPr lang="en-US" sz="1600" dirty="0">
                <a:solidFill>
                  <a:schemeClr val="tx1">
                    <a:lumMod val="65000"/>
                    <a:lumOff val="35000"/>
                  </a:schemeClr>
                </a:solidFill>
                <a:latin typeface="Century Gothic" panose="020B0502020202020204" pitchFamily="34" charset="0"/>
              </a:rPr>
              <a:t>Can Blockchain do?</a:t>
            </a:r>
          </a:p>
          <a:p>
            <a:pPr algn="ctr"/>
            <a:r>
              <a:rPr lang="en-US" sz="1600" dirty="0" smtClean="0">
                <a:solidFill>
                  <a:schemeClr val="tx1">
                    <a:lumMod val="65000"/>
                    <a:lumOff val="35000"/>
                  </a:schemeClr>
                </a:solidFill>
                <a:latin typeface="Century Gothic" panose="020B0502020202020204" pitchFamily="34" charset="0"/>
              </a:rPr>
              <a:t>Types </a:t>
            </a:r>
            <a:r>
              <a:rPr lang="en-US" sz="1600" dirty="0">
                <a:solidFill>
                  <a:schemeClr val="tx1">
                    <a:lumMod val="65000"/>
                    <a:lumOff val="35000"/>
                  </a:schemeClr>
                </a:solidFill>
                <a:latin typeface="Century Gothic" panose="020B0502020202020204" pitchFamily="34" charset="0"/>
              </a:rPr>
              <a:t>of of Blockchain network</a:t>
            </a:r>
          </a:p>
          <a:p>
            <a:endParaRPr lang="en-IN" dirty="0">
              <a:latin typeface="Century Gothic" panose="020B0502020202020204" pitchFamily="34" charset="0"/>
            </a:endParaRPr>
          </a:p>
        </p:txBody>
      </p:sp>
    </p:spTree>
    <p:extLst>
      <p:ext uri="{BB962C8B-B14F-4D97-AF65-F5344CB8AC3E}">
        <p14:creationId xmlns:p14="http://schemas.microsoft.com/office/powerpoint/2010/main" val="58810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09085"/>
            <a:ext cx="12192000" cy="1200329"/>
          </a:xfrm>
          <a:prstGeom prst="rect">
            <a:avLst/>
          </a:prstGeom>
          <a:noFill/>
        </p:spPr>
        <p:txBody>
          <a:bodyPr wrap="square" rtlCol="0">
            <a:spAutoFit/>
          </a:bodyPr>
          <a:lstStyle/>
          <a:p>
            <a:pPr algn="ctr"/>
            <a:r>
              <a:rPr lang="en-US" sz="3600" spc="800" dirty="0" smtClean="0">
                <a:solidFill>
                  <a:srgbClr val="002060"/>
                </a:solidFill>
                <a:latin typeface="Eurostile" charset="0"/>
                <a:ea typeface="Eurostile" charset="0"/>
                <a:cs typeface="Eurostile" charset="0"/>
              </a:rPr>
              <a:t>EVOLUTION OF BLOCKCHAIN</a:t>
            </a:r>
          </a:p>
          <a:p>
            <a:pPr algn="ctr"/>
            <a:r>
              <a:rPr lang="en-US" sz="3600" spc="800" dirty="0" smtClean="0">
                <a:solidFill>
                  <a:srgbClr val="002060"/>
                </a:solidFill>
                <a:latin typeface="Eurostile" charset="0"/>
                <a:ea typeface="Eurostile" charset="0"/>
                <a:cs typeface="Eurostile" charset="0"/>
              </a:rPr>
              <a:t>REAL-WORLD USECASE</a:t>
            </a:r>
            <a:endParaRPr lang="en-US" sz="3600" spc="800" dirty="0">
              <a:solidFill>
                <a:srgbClr val="002060"/>
              </a:solidFill>
              <a:latin typeface="Eurostile" charset="0"/>
              <a:ea typeface="Eurostile" charset="0"/>
              <a:cs typeface="Eurostile" charset="0"/>
            </a:endParaRPr>
          </a:p>
        </p:txBody>
      </p:sp>
      <p:cxnSp>
        <p:nvCxnSpPr>
          <p:cNvPr id="3" name="Straight Connector 2"/>
          <p:cNvCxnSpPr/>
          <p:nvPr/>
        </p:nvCxnSpPr>
        <p:spPr>
          <a:xfrm flipH="1">
            <a:off x="6090462" y="4466544"/>
            <a:ext cx="996" cy="7439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096000" y="2534117"/>
            <a:ext cx="1" cy="3086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7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0515" y="1187638"/>
            <a:ext cx="11257280" cy="5670362"/>
          </a:xfrm>
        </p:spPr>
        <p:txBody>
          <a:bodyPr>
            <a:normAutofit/>
          </a:bodyPr>
          <a:lstStyle/>
          <a:p>
            <a:pPr marL="457200" lvl="1" indent="0">
              <a:buNone/>
            </a:pPr>
            <a:r>
              <a:rPr lang="en-US" sz="1600" b="1" dirty="0">
                <a:solidFill>
                  <a:schemeClr val="tx1">
                    <a:lumMod val="65000"/>
                    <a:lumOff val="35000"/>
                  </a:schemeClr>
                </a:solidFill>
                <a:latin typeface="Century Gothic" panose="020B0502020202020204" pitchFamily="34" charset="0"/>
              </a:rPr>
              <a:t>   Year		Age			Gap		Invention</a:t>
            </a:r>
            <a:endParaRPr lang="en-IN" sz="1600" b="1" dirty="0">
              <a:solidFill>
                <a:schemeClr val="tx1">
                  <a:lumMod val="65000"/>
                  <a:lumOff val="35000"/>
                </a:schemeClr>
              </a:solidFill>
              <a:latin typeface="Century Gothic" panose="020B0502020202020204" pitchFamily="34" charset="0"/>
            </a:endParaRPr>
          </a:p>
          <a:p>
            <a:pPr lvl="1">
              <a:buFont typeface="Wingdings" panose="05000000000000000000" pitchFamily="2" charset="2"/>
              <a:buChar char="ü"/>
            </a:pPr>
            <a:r>
              <a:rPr lang="en-IN" sz="1600" dirty="0">
                <a:solidFill>
                  <a:schemeClr val="tx1">
                    <a:lumMod val="65000"/>
                    <a:lumOff val="35000"/>
                  </a:schemeClr>
                </a:solidFill>
                <a:latin typeface="Century Gothic" panose="020B0502020202020204" pitchFamily="34" charset="0"/>
              </a:rPr>
              <a:t>1977		Information Age		Distance Gap	Internet 		</a:t>
            </a:r>
          </a:p>
          <a:p>
            <a:pPr lvl="1">
              <a:buFont typeface="Wingdings" panose="05000000000000000000" pitchFamily="2" charset="2"/>
              <a:buChar char="ü"/>
            </a:pPr>
            <a:r>
              <a:rPr lang="en-IN" sz="1600" dirty="0">
                <a:solidFill>
                  <a:schemeClr val="tx1">
                    <a:lumMod val="65000"/>
                    <a:lumOff val="35000"/>
                  </a:schemeClr>
                </a:solidFill>
                <a:latin typeface="Century Gothic" panose="020B0502020202020204" pitchFamily="34" charset="0"/>
              </a:rPr>
              <a:t>2009 		Imagination Age		Trust Gap	</a:t>
            </a:r>
            <a:r>
              <a:rPr lang="en-IN" sz="1600" dirty="0" smtClean="0">
                <a:solidFill>
                  <a:schemeClr val="tx1">
                    <a:lumMod val="65000"/>
                    <a:lumOff val="35000"/>
                  </a:schemeClr>
                </a:solidFill>
                <a:latin typeface="Century Gothic" panose="020B0502020202020204" pitchFamily="34" charset="0"/>
              </a:rPr>
              <a:t>Blockchain</a:t>
            </a:r>
            <a:endParaRPr lang="en-US" sz="1600" dirty="0">
              <a:solidFill>
                <a:schemeClr val="tx1">
                  <a:lumMod val="65000"/>
                  <a:lumOff val="35000"/>
                </a:schemeClr>
              </a:solidFill>
              <a:latin typeface="Century Gothic" panose="020B0502020202020204" pitchFamily="34" charset="0"/>
            </a:endParaRPr>
          </a:p>
          <a:p>
            <a:pPr marL="0" indent="0" algn="ctr">
              <a:buNone/>
            </a:pPr>
            <a:r>
              <a:rPr lang="en-IN" sz="1600" b="1" dirty="0">
                <a:solidFill>
                  <a:schemeClr val="tx1">
                    <a:lumMod val="65000"/>
                    <a:lumOff val="35000"/>
                  </a:schemeClr>
                </a:solidFill>
                <a:latin typeface="Century Gothic" panose="020B0502020202020204" pitchFamily="34" charset="0"/>
              </a:rPr>
              <a:t>DIGITAL TRUST – Fundamental currency of commerce</a:t>
            </a:r>
          </a:p>
          <a:p>
            <a:pPr marL="0" indent="0" algn="ctr">
              <a:buNone/>
            </a:pPr>
            <a:r>
              <a:rPr lang="en-IN" sz="1600" b="1" dirty="0">
                <a:solidFill>
                  <a:schemeClr val="tx1">
                    <a:lumMod val="65000"/>
                    <a:lumOff val="35000"/>
                  </a:schemeClr>
                </a:solidFill>
                <a:latin typeface="Century Gothic" panose="020B0502020202020204" pitchFamily="34" charset="0"/>
              </a:rPr>
              <a:t>Enables us Transact $100 Trillion each year among 7 Billion of us </a:t>
            </a:r>
          </a:p>
          <a:p>
            <a:pPr marL="0" indent="0" algn="ctr">
              <a:buNone/>
            </a:pPr>
            <a:r>
              <a:rPr lang="en-IN" sz="1600" b="1" dirty="0">
                <a:solidFill>
                  <a:schemeClr val="tx1">
                    <a:lumMod val="65000"/>
                    <a:lumOff val="35000"/>
                  </a:schemeClr>
                </a:solidFill>
                <a:latin typeface="Century Gothic" panose="020B0502020202020204" pitchFamily="34" charset="0"/>
              </a:rPr>
              <a:t>due to trusted intermediaries</a:t>
            </a:r>
          </a:p>
          <a:p>
            <a:pPr marL="0" indent="0" algn="ctr">
              <a:buNone/>
            </a:pPr>
            <a:endParaRPr lang="en-IN" sz="1600" b="1" dirty="0">
              <a:solidFill>
                <a:schemeClr val="tx1">
                  <a:lumMod val="65000"/>
                  <a:lumOff val="35000"/>
                </a:schemeClr>
              </a:solidFill>
              <a:latin typeface="Century Gothic" panose="020B0502020202020204" pitchFamily="34" charset="0"/>
            </a:endParaRPr>
          </a:p>
          <a:p>
            <a:pPr marL="0" indent="0" algn="ctr">
              <a:buNone/>
            </a:pPr>
            <a:r>
              <a:rPr lang="en-US" sz="1600" b="1" u="sng" dirty="0">
                <a:solidFill>
                  <a:srgbClr val="1FBECA"/>
                </a:solidFill>
                <a:latin typeface="Century Gothic" panose="020B0502020202020204" pitchFamily="34" charset="0"/>
              </a:rPr>
              <a:t>MAJOR WORLD EVENTS:</a:t>
            </a:r>
          </a:p>
          <a:p>
            <a:pPr marL="0" indent="0" algn="ctr">
              <a:buNone/>
            </a:pPr>
            <a:r>
              <a:rPr lang="en-IN" sz="1600" b="1" dirty="0">
                <a:solidFill>
                  <a:srgbClr val="1FBECA"/>
                </a:solidFill>
                <a:latin typeface="Century Gothic" panose="020B0502020202020204" pitchFamily="34" charset="0"/>
              </a:rPr>
              <a:t>7th September, 2008</a:t>
            </a:r>
            <a:r>
              <a:rPr lang="en-IN" sz="1600" dirty="0">
                <a:solidFill>
                  <a:srgbClr val="1FBECA"/>
                </a:solidFill>
                <a:latin typeface="Century Gothic" panose="020B0502020202020204" pitchFamily="34" charset="0"/>
              </a:rPr>
              <a:t>: Lehman Brothers filed for bankruptcy</a:t>
            </a:r>
          </a:p>
          <a:p>
            <a:pPr marL="0" indent="0" algn="ctr">
              <a:buNone/>
            </a:pPr>
            <a:r>
              <a:rPr lang="en-IN" sz="1600" b="1" dirty="0">
                <a:solidFill>
                  <a:srgbClr val="1FBECA"/>
                </a:solidFill>
                <a:latin typeface="Century Gothic" panose="020B0502020202020204" pitchFamily="34" charset="0"/>
              </a:rPr>
              <a:t>31st October, 2008</a:t>
            </a:r>
            <a:r>
              <a:rPr lang="en-IN" sz="1600" dirty="0">
                <a:solidFill>
                  <a:srgbClr val="1FBECA"/>
                </a:solidFill>
                <a:latin typeface="Century Gothic" panose="020B0502020202020204" pitchFamily="34" charset="0"/>
              </a:rPr>
              <a:t>: Whitepaper published (Bitcoin: A Peer-to-Peer electronic cash system)</a:t>
            </a:r>
          </a:p>
          <a:p>
            <a:pPr marL="0" indent="0" algn="ctr">
              <a:buNone/>
            </a:pPr>
            <a:r>
              <a:rPr lang="en-IN" sz="1600" b="1" dirty="0">
                <a:solidFill>
                  <a:srgbClr val="1FBECA"/>
                </a:solidFill>
                <a:latin typeface="Century Gothic" panose="020B0502020202020204" pitchFamily="34" charset="0"/>
              </a:rPr>
              <a:t>3rd January, 2009</a:t>
            </a:r>
            <a:r>
              <a:rPr lang="en-IN" sz="1600" dirty="0">
                <a:solidFill>
                  <a:srgbClr val="1FBECA"/>
                </a:solidFill>
                <a:latin typeface="Century Gothic" panose="020B0502020202020204" pitchFamily="34" charset="0"/>
              </a:rPr>
              <a:t>: First implementation of </a:t>
            </a:r>
            <a:r>
              <a:rPr lang="en-IN" sz="1600" dirty="0" err="1">
                <a:solidFill>
                  <a:srgbClr val="1FBECA"/>
                </a:solidFill>
                <a:latin typeface="Century Gothic" panose="020B0502020202020204" pitchFamily="34" charset="0"/>
              </a:rPr>
              <a:t>Blockchain</a:t>
            </a:r>
            <a:r>
              <a:rPr lang="en-IN" sz="1600" dirty="0">
                <a:solidFill>
                  <a:srgbClr val="1FBECA"/>
                </a:solidFill>
                <a:latin typeface="Century Gothic" panose="020B0502020202020204" pitchFamily="34" charset="0"/>
              </a:rPr>
              <a:t> – Bitcoin</a:t>
            </a:r>
          </a:p>
          <a:p>
            <a:pPr marL="0" indent="0" algn="ctr">
              <a:buNone/>
            </a:pPr>
            <a:endParaRPr lang="en-IN" sz="1600" dirty="0">
              <a:solidFill>
                <a:srgbClr val="1FBECA"/>
              </a:solidFill>
              <a:latin typeface="Century Gothic" panose="020B0502020202020204" pitchFamily="34" charset="0"/>
            </a:endParaRPr>
          </a:p>
          <a:p>
            <a:pPr marL="0" indent="0" algn="ctr">
              <a:buNone/>
            </a:pPr>
            <a:r>
              <a:rPr lang="en-IN" sz="1600" b="1" dirty="0" err="1">
                <a:solidFill>
                  <a:schemeClr val="tx1">
                    <a:lumMod val="65000"/>
                    <a:lumOff val="35000"/>
                  </a:schemeClr>
                </a:solidFill>
                <a:latin typeface="Century Gothic" panose="020B0502020202020204" pitchFamily="34" charset="0"/>
              </a:rPr>
              <a:t>Blockchain</a:t>
            </a:r>
            <a:r>
              <a:rPr lang="en-IN" sz="1600" b="1" dirty="0">
                <a:solidFill>
                  <a:schemeClr val="tx1">
                    <a:lumMod val="65000"/>
                    <a:lumOff val="35000"/>
                  </a:schemeClr>
                </a:solidFill>
                <a:latin typeface="Century Gothic" panose="020B0502020202020204" pitchFamily="34" charset="0"/>
              </a:rPr>
              <a:t> will fundamentally change the way we do business without intermediaries</a:t>
            </a:r>
          </a:p>
          <a:p>
            <a:pPr marL="0" indent="0" algn="ctr">
              <a:buNone/>
            </a:pPr>
            <a:r>
              <a:rPr lang="en-US" sz="1600" b="1" dirty="0">
                <a:solidFill>
                  <a:schemeClr val="tx1">
                    <a:lumMod val="65000"/>
                    <a:lumOff val="35000"/>
                  </a:schemeClr>
                </a:solidFill>
                <a:latin typeface="Century Gothic" panose="020B0502020202020204" pitchFamily="34" charset="0"/>
              </a:rPr>
              <a:t>Transition from 	Internet of Information -&gt; Internet of Value</a:t>
            </a:r>
            <a:endParaRPr lang="en-IN" sz="1600" dirty="0">
              <a:solidFill>
                <a:schemeClr val="tx1">
                  <a:lumMod val="65000"/>
                  <a:lumOff val="35000"/>
                </a:schemeClr>
              </a:solidFill>
              <a:latin typeface="Century Gothic" panose="020B0502020202020204" pitchFamily="34" charset="0"/>
            </a:endParaRPr>
          </a:p>
          <a:p>
            <a:pPr marL="0" indent="0" algn="ctr">
              <a:buNone/>
            </a:pPr>
            <a:r>
              <a:rPr lang="en-IN" sz="1600" b="1" dirty="0">
                <a:solidFill>
                  <a:schemeClr val="tx1">
                    <a:lumMod val="65000"/>
                    <a:lumOff val="35000"/>
                  </a:schemeClr>
                </a:solidFill>
                <a:latin typeface="Century Gothic" panose="020B0502020202020204" pitchFamily="34" charset="0"/>
              </a:rPr>
              <a:t>Backbone for a transaction layer for the Internet, the foundation of the Internet of Value</a:t>
            </a:r>
          </a:p>
        </p:txBody>
      </p:sp>
      <p:sp>
        <p:nvSpPr>
          <p:cNvPr id="5" name="Rectangle 4"/>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EVOLUTION OF BLOCKCHAIN</a:t>
            </a:r>
            <a:endParaRPr lang="en-US" sz="2800" dirty="0">
              <a:solidFill>
                <a:srgbClr val="002060"/>
              </a:solidFill>
            </a:endParaRPr>
          </a:p>
        </p:txBody>
      </p:sp>
    </p:spTree>
    <p:extLst>
      <p:ext uri="{BB962C8B-B14F-4D97-AF65-F5344CB8AC3E}">
        <p14:creationId xmlns:p14="http://schemas.microsoft.com/office/powerpoint/2010/main" val="184581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arn(inVertical)">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arn(inVertical)">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arn(inVertical)">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barn(inVertical)">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barn(inVertical)">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12" end="12"/>
                                            </p:txEl>
                                          </p:spTgt>
                                        </p:tgtEl>
                                        <p:attrNameLst>
                                          <p:attrName>style.visibility</p:attrName>
                                        </p:attrNameLst>
                                      </p:cBhvr>
                                      <p:to>
                                        <p:strVal val="visible"/>
                                      </p:to>
                                    </p:set>
                                    <p:anim calcmode="lin" valueType="num">
                                      <p:cBhvr additive="base">
                                        <p:cTn id="60"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3">
                                            <p:txEl>
                                              <p:pRg st="14" end="14"/>
                                            </p:txEl>
                                          </p:spTgt>
                                        </p:tgtEl>
                                        <p:attrNameLst>
                                          <p:attrName>style.visibility</p:attrName>
                                        </p:attrNameLst>
                                      </p:cBhvr>
                                      <p:to>
                                        <p:strVal val="visible"/>
                                      </p:to>
                                    </p:set>
                                    <p:anim calcmode="lin" valueType="num">
                                      <p:cBhvr additive="base">
                                        <p:cTn id="70"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17431"/>
            <a:ext cx="10515600" cy="5571627"/>
          </a:xfrm>
        </p:spPr>
        <p:txBody>
          <a:bodyPr>
            <a:normAutofit lnSpcReduction="10000"/>
          </a:bodyPr>
          <a:lstStyle/>
          <a:p>
            <a:endParaRPr lang="en-IN" sz="2000" dirty="0">
              <a:latin typeface="Century Gothic" panose="020B0502020202020204" pitchFamily="34" charset="0"/>
            </a:endParaRPr>
          </a:p>
          <a:p>
            <a:r>
              <a:rPr lang="en-IN" sz="1800" b="1" u="sng" dirty="0">
                <a:solidFill>
                  <a:schemeClr val="tx1">
                    <a:lumMod val="65000"/>
                    <a:lumOff val="35000"/>
                  </a:schemeClr>
                </a:solidFill>
                <a:latin typeface="Century Gothic" panose="020B0502020202020204" pitchFamily="34" charset="0"/>
              </a:rPr>
              <a:t>ASSET</a:t>
            </a:r>
            <a:r>
              <a:rPr lang="en-IN" sz="1800" b="1" dirty="0">
                <a:solidFill>
                  <a:schemeClr val="tx1">
                    <a:lumMod val="65000"/>
                    <a:lumOff val="35000"/>
                  </a:schemeClr>
                </a:solidFill>
                <a:latin typeface="Century Gothic" panose="020B0502020202020204" pitchFamily="34" charset="0"/>
              </a:rPr>
              <a:t>: </a:t>
            </a:r>
            <a:r>
              <a:rPr lang="en-IN" sz="1800" dirty="0">
                <a:solidFill>
                  <a:schemeClr val="tx1">
                    <a:lumMod val="65000"/>
                    <a:lumOff val="35000"/>
                  </a:schemeClr>
                </a:solidFill>
                <a:latin typeface="Century Gothic" panose="020B0502020202020204" pitchFamily="34" charset="0"/>
              </a:rPr>
              <a:t>Anything that is capable of being owned or controlled to </a:t>
            </a:r>
          </a:p>
          <a:p>
            <a:pPr marL="1069975" indent="0">
              <a:buNone/>
            </a:pPr>
            <a:r>
              <a:rPr lang="en-IN" sz="1800" dirty="0">
                <a:solidFill>
                  <a:schemeClr val="tx1">
                    <a:lumMod val="65000"/>
                    <a:lumOff val="35000"/>
                  </a:schemeClr>
                </a:solidFill>
                <a:latin typeface="Century Gothic" panose="020B0502020202020204" pitchFamily="34" charset="0"/>
              </a:rPr>
              <a:t>produce value.</a:t>
            </a:r>
          </a:p>
          <a:p>
            <a:pPr marL="0" indent="0">
              <a:buNone/>
            </a:pPr>
            <a:r>
              <a:rPr lang="en-US" sz="1800" dirty="0">
                <a:solidFill>
                  <a:schemeClr val="tx1">
                    <a:lumMod val="65000"/>
                    <a:lumOff val="35000"/>
                  </a:schemeClr>
                </a:solidFill>
                <a:latin typeface="Century Gothic" panose="020B0502020202020204" pitchFamily="34" charset="0"/>
              </a:rPr>
              <a:t> - </a:t>
            </a:r>
            <a:r>
              <a:rPr lang="en-US" sz="1800" b="1" dirty="0">
                <a:solidFill>
                  <a:schemeClr val="tx1">
                    <a:lumMod val="65000"/>
                    <a:lumOff val="35000"/>
                  </a:schemeClr>
                </a:solidFill>
                <a:latin typeface="Century Gothic" panose="020B0502020202020204" pitchFamily="34" charset="0"/>
              </a:rPr>
              <a:t>Tangible</a:t>
            </a:r>
            <a:r>
              <a:rPr lang="en-US" sz="1800" dirty="0">
                <a:solidFill>
                  <a:schemeClr val="tx1">
                    <a:lumMod val="65000"/>
                    <a:lumOff val="35000"/>
                  </a:schemeClr>
                </a:solidFill>
                <a:latin typeface="Century Gothic" panose="020B0502020202020204" pitchFamily="34" charset="0"/>
              </a:rPr>
              <a:t> 	 - (</a:t>
            </a:r>
            <a:r>
              <a:rPr lang="en-US" sz="1800" dirty="0" err="1">
                <a:solidFill>
                  <a:schemeClr val="tx1">
                    <a:lumMod val="65000"/>
                    <a:lumOff val="35000"/>
                  </a:schemeClr>
                </a:solidFill>
                <a:latin typeface="Century Gothic" panose="020B0502020202020204" pitchFamily="34" charset="0"/>
              </a:rPr>
              <a:t>eg</a:t>
            </a:r>
            <a:r>
              <a:rPr lang="en-US" sz="1800" dirty="0">
                <a:solidFill>
                  <a:schemeClr val="tx1">
                    <a:lumMod val="65000"/>
                    <a:lumOff val="35000"/>
                  </a:schemeClr>
                </a:solidFill>
                <a:latin typeface="Century Gothic" panose="020B0502020202020204" pitchFamily="34" charset="0"/>
              </a:rPr>
              <a:t>. House, Car)</a:t>
            </a:r>
          </a:p>
          <a:p>
            <a:pPr marL="0" indent="0">
              <a:buNone/>
            </a:pPr>
            <a:r>
              <a:rPr lang="en-US" sz="1800" dirty="0">
                <a:solidFill>
                  <a:schemeClr val="tx1">
                    <a:lumMod val="65000"/>
                    <a:lumOff val="35000"/>
                  </a:schemeClr>
                </a:solidFill>
                <a:latin typeface="Century Gothic" panose="020B0502020202020204" pitchFamily="34" charset="0"/>
              </a:rPr>
              <a:t> - </a:t>
            </a:r>
            <a:r>
              <a:rPr lang="en-US" sz="1800" b="1" dirty="0">
                <a:solidFill>
                  <a:schemeClr val="tx1">
                    <a:lumMod val="65000"/>
                    <a:lumOff val="35000"/>
                  </a:schemeClr>
                </a:solidFill>
                <a:latin typeface="Century Gothic" panose="020B0502020202020204" pitchFamily="34" charset="0"/>
              </a:rPr>
              <a:t>Intangible </a:t>
            </a:r>
            <a:r>
              <a:rPr lang="en-US" sz="1800" dirty="0">
                <a:solidFill>
                  <a:schemeClr val="tx1">
                    <a:lumMod val="65000"/>
                    <a:lumOff val="35000"/>
                  </a:schemeClr>
                </a:solidFill>
                <a:latin typeface="Century Gothic" panose="020B0502020202020204" pitchFamily="34" charset="0"/>
              </a:rPr>
              <a:t>- Financial (</a:t>
            </a:r>
            <a:r>
              <a:rPr lang="en-US" sz="1800" dirty="0" err="1">
                <a:solidFill>
                  <a:schemeClr val="tx1">
                    <a:lumMod val="65000"/>
                    <a:lumOff val="35000"/>
                  </a:schemeClr>
                </a:solidFill>
                <a:latin typeface="Century Gothic" panose="020B0502020202020204" pitchFamily="34" charset="0"/>
              </a:rPr>
              <a:t>eg</a:t>
            </a:r>
            <a:r>
              <a:rPr lang="en-US" sz="1800" dirty="0">
                <a:solidFill>
                  <a:schemeClr val="tx1">
                    <a:lumMod val="65000"/>
                    <a:lumOff val="35000"/>
                  </a:schemeClr>
                </a:solidFill>
                <a:latin typeface="Century Gothic" panose="020B0502020202020204" pitchFamily="34" charset="0"/>
              </a:rPr>
              <a:t>. Bond) </a:t>
            </a:r>
            <a:r>
              <a:rPr lang="en-IN" sz="1800" dirty="0">
                <a:solidFill>
                  <a:schemeClr val="tx1">
                    <a:lumMod val="65000"/>
                    <a:lumOff val="35000"/>
                  </a:schemeClr>
                </a:solidFill>
                <a:latin typeface="Century Gothic" panose="020B0502020202020204" pitchFamily="34" charset="0"/>
              </a:rPr>
              <a:t>Intellectual (e.g. patents), </a:t>
            </a:r>
          </a:p>
          <a:p>
            <a:pPr marL="2062163" indent="0">
              <a:buNone/>
            </a:pPr>
            <a:r>
              <a:rPr lang="en-IN" sz="1800" dirty="0">
                <a:solidFill>
                  <a:schemeClr val="tx1">
                    <a:lumMod val="65000"/>
                    <a:lumOff val="35000"/>
                  </a:schemeClr>
                </a:solidFill>
                <a:latin typeface="Century Gothic" panose="020B0502020202020204" pitchFamily="34" charset="0"/>
              </a:rPr>
              <a:t>Digital (e.g. music)</a:t>
            </a:r>
          </a:p>
          <a:p>
            <a:pPr marL="0" indent="0">
              <a:buNone/>
            </a:pPr>
            <a:r>
              <a:rPr lang="en-US" sz="1800" dirty="0">
                <a:solidFill>
                  <a:schemeClr val="tx1">
                    <a:lumMod val="65000"/>
                    <a:lumOff val="35000"/>
                  </a:schemeClr>
                </a:solidFill>
                <a:latin typeface="Century Gothic" panose="020B0502020202020204" pitchFamily="34" charset="0"/>
              </a:rPr>
              <a:t> - </a:t>
            </a:r>
            <a:r>
              <a:rPr lang="en-US" sz="1800" b="1" dirty="0">
                <a:solidFill>
                  <a:schemeClr val="tx1">
                    <a:lumMod val="65000"/>
                    <a:lumOff val="35000"/>
                  </a:schemeClr>
                </a:solidFill>
                <a:latin typeface="Century Gothic" panose="020B0502020202020204" pitchFamily="34" charset="0"/>
              </a:rPr>
              <a:t>Cash</a:t>
            </a:r>
            <a:r>
              <a:rPr lang="en-US" sz="1800" dirty="0">
                <a:solidFill>
                  <a:schemeClr val="tx1">
                    <a:lumMod val="65000"/>
                    <a:lumOff val="35000"/>
                  </a:schemeClr>
                </a:solidFill>
                <a:latin typeface="Century Gothic" panose="020B0502020202020204" pitchFamily="34" charset="0"/>
              </a:rPr>
              <a:t>		 - </a:t>
            </a:r>
            <a:r>
              <a:rPr lang="en-IN" sz="1800" dirty="0">
                <a:solidFill>
                  <a:schemeClr val="tx1">
                    <a:lumMod val="65000"/>
                    <a:lumOff val="35000"/>
                  </a:schemeClr>
                </a:solidFill>
                <a:latin typeface="Century Gothic" panose="020B0502020202020204" pitchFamily="34" charset="0"/>
              </a:rPr>
              <a:t>Has property of anonymity </a:t>
            </a:r>
          </a:p>
          <a:p>
            <a:r>
              <a:rPr lang="en-US" sz="1800" b="1" u="sng" dirty="0">
                <a:solidFill>
                  <a:schemeClr val="tx1">
                    <a:lumMod val="65000"/>
                    <a:lumOff val="35000"/>
                  </a:schemeClr>
                </a:solidFill>
                <a:latin typeface="Century Gothic" panose="020B0502020202020204" pitchFamily="34" charset="0"/>
              </a:rPr>
              <a:t>LEDGER</a:t>
            </a:r>
            <a:r>
              <a:rPr lang="en-US" sz="1800" b="1" dirty="0">
                <a:solidFill>
                  <a:schemeClr val="tx1">
                    <a:lumMod val="65000"/>
                    <a:lumOff val="35000"/>
                  </a:schemeClr>
                </a:solidFill>
                <a:latin typeface="Century Gothic" panose="020B0502020202020204" pitchFamily="34" charset="0"/>
              </a:rPr>
              <a:t>: </a:t>
            </a:r>
            <a:r>
              <a:rPr lang="en-US" sz="1800" dirty="0">
                <a:solidFill>
                  <a:schemeClr val="tx1">
                    <a:lumMod val="65000"/>
                    <a:lumOff val="35000"/>
                  </a:schemeClr>
                </a:solidFill>
                <a:latin typeface="Century Gothic" panose="020B0502020202020204" pitchFamily="34" charset="0"/>
              </a:rPr>
              <a:t>S</a:t>
            </a:r>
            <a:r>
              <a:rPr lang="en-IN" sz="1800" dirty="0" err="1">
                <a:solidFill>
                  <a:schemeClr val="tx1">
                    <a:lumMod val="65000"/>
                    <a:lumOff val="35000"/>
                  </a:schemeClr>
                </a:solidFill>
                <a:latin typeface="Century Gothic" panose="020B0502020202020204" pitchFamily="34" charset="0"/>
              </a:rPr>
              <a:t>ystem</a:t>
            </a:r>
            <a:r>
              <a:rPr lang="en-IN" sz="1800" dirty="0">
                <a:solidFill>
                  <a:schemeClr val="tx1">
                    <a:lumMod val="65000"/>
                    <a:lumOff val="35000"/>
                  </a:schemeClr>
                </a:solidFill>
                <a:latin typeface="Century Gothic" panose="020B0502020202020204" pitchFamily="34" charset="0"/>
              </a:rPr>
              <a:t> of record for a business. Business will have multiple </a:t>
            </a:r>
          </a:p>
          <a:p>
            <a:pPr marL="1343025" indent="0">
              <a:buNone/>
            </a:pPr>
            <a:r>
              <a:rPr lang="en-IN" sz="1800" dirty="0">
                <a:solidFill>
                  <a:schemeClr val="tx1">
                    <a:lumMod val="65000"/>
                    <a:lumOff val="35000"/>
                  </a:schemeClr>
                </a:solidFill>
                <a:latin typeface="Century Gothic" panose="020B0502020202020204" pitchFamily="34" charset="0"/>
              </a:rPr>
              <a:t>ledgers for multiple business networks in which they participate.</a:t>
            </a:r>
          </a:p>
          <a:p>
            <a:pPr marL="0" indent="0">
              <a:buNone/>
            </a:pPr>
            <a:endParaRPr lang="en-IN" sz="1800" dirty="0">
              <a:solidFill>
                <a:schemeClr val="tx1">
                  <a:lumMod val="65000"/>
                  <a:lumOff val="35000"/>
                </a:schemeClr>
              </a:solidFill>
              <a:latin typeface="Century Gothic" panose="020B0502020202020204" pitchFamily="34" charset="0"/>
            </a:endParaRPr>
          </a:p>
          <a:p>
            <a:r>
              <a:rPr lang="en-IN" sz="1800" b="1" u="sng" dirty="0">
                <a:solidFill>
                  <a:schemeClr val="tx1">
                    <a:lumMod val="65000"/>
                    <a:lumOff val="35000"/>
                  </a:schemeClr>
                </a:solidFill>
                <a:latin typeface="Century Gothic" panose="020B0502020202020204" pitchFamily="34" charset="0"/>
              </a:rPr>
              <a:t>CONTRACT</a:t>
            </a:r>
            <a:r>
              <a:rPr lang="en-IN" sz="1800" b="1" dirty="0">
                <a:solidFill>
                  <a:schemeClr val="tx1">
                    <a:lumMod val="65000"/>
                    <a:lumOff val="35000"/>
                  </a:schemeClr>
                </a:solidFill>
                <a:latin typeface="Century Gothic" panose="020B0502020202020204" pitchFamily="34" charset="0"/>
              </a:rPr>
              <a:t>:</a:t>
            </a:r>
            <a:r>
              <a:rPr lang="en-IN" sz="1800" dirty="0">
                <a:solidFill>
                  <a:schemeClr val="tx1">
                    <a:lumMod val="65000"/>
                    <a:lumOff val="35000"/>
                  </a:schemeClr>
                </a:solidFill>
                <a:latin typeface="Century Gothic" panose="020B0502020202020204" pitchFamily="34" charset="0"/>
              </a:rPr>
              <a:t> 	Conditions for transaction to occur </a:t>
            </a:r>
          </a:p>
          <a:p>
            <a:pPr marL="1787525" indent="0">
              <a:buNone/>
            </a:pPr>
            <a:r>
              <a:rPr lang="en-IN" sz="1800" dirty="0">
                <a:solidFill>
                  <a:schemeClr val="tx1">
                    <a:lumMod val="65000"/>
                    <a:lumOff val="35000"/>
                  </a:schemeClr>
                </a:solidFill>
                <a:latin typeface="Century Gothic" panose="020B0502020202020204" pitchFamily="34" charset="0"/>
              </a:rPr>
              <a:t>(</a:t>
            </a:r>
            <a:r>
              <a:rPr lang="en-IN" sz="1800" dirty="0" err="1">
                <a:solidFill>
                  <a:schemeClr val="tx1">
                    <a:lumMod val="65000"/>
                    <a:lumOff val="35000"/>
                  </a:schemeClr>
                </a:solidFill>
                <a:latin typeface="Century Gothic" panose="020B0502020202020204" pitchFamily="34" charset="0"/>
              </a:rPr>
              <a:t>eg</a:t>
            </a:r>
            <a:r>
              <a:rPr lang="en-IN" sz="1800" dirty="0">
                <a:solidFill>
                  <a:schemeClr val="tx1">
                    <a:lumMod val="65000"/>
                    <a:lumOff val="35000"/>
                  </a:schemeClr>
                </a:solidFill>
                <a:latin typeface="Century Gothic" panose="020B0502020202020204" pitchFamily="34" charset="0"/>
              </a:rPr>
              <a:t>. If funds are transferred ownership is transferred)</a:t>
            </a:r>
          </a:p>
          <a:p>
            <a:pPr marL="2151063" indent="0">
              <a:buNone/>
            </a:pPr>
            <a:endParaRPr lang="en-IN" sz="1800" dirty="0">
              <a:solidFill>
                <a:schemeClr val="tx1">
                  <a:lumMod val="65000"/>
                  <a:lumOff val="35000"/>
                </a:schemeClr>
              </a:solidFill>
              <a:latin typeface="Century Gothic" panose="020B0502020202020204" pitchFamily="34" charset="0"/>
            </a:endParaRPr>
          </a:p>
          <a:p>
            <a:r>
              <a:rPr lang="en-US" sz="1800" b="1" u="sng" dirty="0">
                <a:solidFill>
                  <a:schemeClr val="tx1">
                    <a:lumMod val="65000"/>
                    <a:lumOff val="35000"/>
                  </a:schemeClr>
                </a:solidFill>
                <a:latin typeface="Century Gothic" panose="020B0502020202020204" pitchFamily="34" charset="0"/>
              </a:rPr>
              <a:t>TRANSATION</a:t>
            </a:r>
            <a:r>
              <a:rPr lang="en-US" sz="1800" b="1" dirty="0">
                <a:solidFill>
                  <a:schemeClr val="tx1">
                    <a:lumMod val="65000"/>
                    <a:lumOff val="35000"/>
                  </a:schemeClr>
                </a:solidFill>
                <a:latin typeface="Century Gothic" panose="020B0502020202020204" pitchFamily="34" charset="0"/>
              </a:rPr>
              <a:t>:</a:t>
            </a:r>
            <a:r>
              <a:rPr lang="en-IN" sz="1800" dirty="0">
                <a:solidFill>
                  <a:schemeClr val="tx1">
                    <a:lumMod val="65000"/>
                    <a:lumOff val="35000"/>
                  </a:schemeClr>
                </a:solidFill>
                <a:latin typeface="Century Gothic" panose="020B0502020202020204" pitchFamily="34" charset="0"/>
              </a:rPr>
              <a:t> Asset transfer onto or off the ledger </a:t>
            </a:r>
          </a:p>
          <a:p>
            <a:pPr marL="1787525" indent="0">
              <a:buNone/>
            </a:pPr>
            <a:r>
              <a:rPr lang="en-US" sz="1800" dirty="0">
                <a:solidFill>
                  <a:schemeClr val="tx1">
                    <a:lumMod val="65000"/>
                    <a:lumOff val="35000"/>
                  </a:schemeClr>
                </a:solidFill>
                <a:latin typeface="Century Gothic" panose="020B0502020202020204" pitchFamily="34" charset="0"/>
              </a:rPr>
              <a:t>(</a:t>
            </a:r>
            <a:r>
              <a:rPr lang="en-US" sz="1800" dirty="0" err="1">
                <a:solidFill>
                  <a:schemeClr val="tx1">
                    <a:lumMod val="65000"/>
                    <a:lumOff val="35000"/>
                  </a:schemeClr>
                </a:solidFill>
                <a:latin typeface="Century Gothic" panose="020B0502020202020204" pitchFamily="34" charset="0"/>
              </a:rPr>
              <a:t>eg</a:t>
            </a:r>
            <a:r>
              <a:rPr lang="en-US" sz="1800" dirty="0">
                <a:solidFill>
                  <a:schemeClr val="tx1">
                    <a:lumMod val="65000"/>
                    <a:lumOff val="35000"/>
                  </a:schemeClr>
                </a:solidFill>
                <a:latin typeface="Century Gothic" panose="020B0502020202020204" pitchFamily="34" charset="0"/>
              </a:rPr>
              <a:t>. transfer of ownership of car)</a:t>
            </a:r>
            <a:endParaRPr lang="en-IN" sz="1800" dirty="0">
              <a:solidFill>
                <a:schemeClr val="tx1">
                  <a:lumMod val="65000"/>
                  <a:lumOff val="35000"/>
                </a:schemeClr>
              </a:solidFill>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9813" y="2741320"/>
            <a:ext cx="1950720" cy="120255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9813" y="1244182"/>
            <a:ext cx="1950720" cy="131789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9813" y="4302370"/>
            <a:ext cx="1950720" cy="123373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39813" y="5679781"/>
            <a:ext cx="1950720" cy="1176670"/>
          </a:xfrm>
          <a:prstGeom prst="rect">
            <a:avLst/>
          </a:prstGeom>
        </p:spPr>
      </p:pic>
      <p:sp>
        <p:nvSpPr>
          <p:cNvPr id="9" name="Rectangle 8"/>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BUSINESS COMPONENTS </a:t>
            </a:r>
            <a:r>
              <a:rPr lang="mr-IN" sz="2800" dirty="0" smtClean="0">
                <a:solidFill>
                  <a:srgbClr val="002060"/>
                </a:solidFill>
                <a:latin typeface="Century Gothic" panose="020B0502020202020204" pitchFamily="34" charset="0"/>
              </a:rPr>
              <a:t>–</a:t>
            </a:r>
            <a:r>
              <a:rPr lang="en-US" sz="2800" dirty="0" smtClean="0">
                <a:solidFill>
                  <a:srgbClr val="002060"/>
                </a:solidFill>
                <a:latin typeface="Century Gothic" panose="020B0502020202020204" pitchFamily="34" charset="0"/>
              </a:rPr>
              <a:t> ASSET, LEDGER, CONTRACT &amp; TRANSACTION</a:t>
            </a:r>
            <a:endParaRPr lang="en-US" sz="2800" dirty="0">
              <a:solidFill>
                <a:srgbClr val="002060"/>
              </a:solidFill>
            </a:endParaRPr>
          </a:p>
        </p:txBody>
      </p:sp>
    </p:spTree>
    <p:extLst>
      <p:ext uri="{BB962C8B-B14F-4D97-AF65-F5344CB8AC3E}">
        <p14:creationId xmlns:p14="http://schemas.microsoft.com/office/powerpoint/2010/main" val="80993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09454" y="986446"/>
            <a:ext cx="6039223" cy="4967838"/>
          </a:xfrm>
          <a:prstGeom prst="rect">
            <a:avLst/>
          </a:prstGeom>
        </p:spPr>
      </p:pic>
      <p:sp>
        <p:nvSpPr>
          <p:cNvPr id="8" name="TextBox 7"/>
          <p:cNvSpPr txBox="1"/>
          <p:nvPr/>
        </p:nvSpPr>
        <p:spPr>
          <a:xfrm>
            <a:off x="247888" y="6047005"/>
            <a:ext cx="11504856" cy="553998"/>
          </a:xfrm>
          <a:prstGeom prst="rect">
            <a:avLst/>
          </a:prstGeom>
          <a:noFill/>
        </p:spPr>
        <p:txBody>
          <a:bodyPr wrap="square" rtlCol="0">
            <a:spAutoFit/>
          </a:bodyPr>
          <a:lstStyle/>
          <a:p>
            <a:pPr algn="ctr"/>
            <a:r>
              <a:rPr lang="en-IN" sz="1500" b="1" dirty="0" smtClean="0">
                <a:solidFill>
                  <a:schemeClr val="tx1">
                    <a:lumMod val="65000"/>
                    <a:lumOff val="35000"/>
                  </a:schemeClr>
                </a:solidFill>
                <a:latin typeface="Century Gothic" panose="020B0502020202020204" pitchFamily="34" charset="0"/>
              </a:rPr>
              <a:t>Source: </a:t>
            </a:r>
            <a:r>
              <a:rPr lang="en-IN" sz="1500" b="1" dirty="0">
                <a:solidFill>
                  <a:schemeClr val="tx1">
                    <a:lumMod val="65000"/>
                    <a:lumOff val="35000"/>
                  </a:schemeClr>
                </a:solidFill>
                <a:latin typeface="Century Gothic" panose="020B0502020202020204" pitchFamily="34" charset="0"/>
              </a:rPr>
              <a:t>Economic Times </a:t>
            </a:r>
            <a:r>
              <a:rPr lang="en-IN" sz="1500" dirty="0">
                <a:solidFill>
                  <a:schemeClr val="tx1">
                    <a:lumMod val="65000"/>
                    <a:lumOff val="35000"/>
                  </a:schemeClr>
                </a:solidFill>
                <a:latin typeface="Century Gothic" panose="020B0502020202020204" pitchFamily="34" charset="0"/>
              </a:rPr>
              <a:t>- By Sobia Khan, CR </a:t>
            </a:r>
            <a:r>
              <a:rPr lang="en-IN" sz="1500" dirty="0" err="1">
                <a:solidFill>
                  <a:schemeClr val="tx1">
                    <a:lumMod val="65000"/>
                    <a:lumOff val="35000"/>
                  </a:schemeClr>
                </a:solidFill>
                <a:latin typeface="Century Gothic" panose="020B0502020202020204" pitchFamily="34" charset="0"/>
              </a:rPr>
              <a:t>Sukumar</a:t>
            </a:r>
            <a:r>
              <a:rPr lang="en-IN" sz="1500" dirty="0">
                <a:solidFill>
                  <a:schemeClr val="tx1">
                    <a:lumMod val="65000"/>
                    <a:lumOff val="35000"/>
                  </a:schemeClr>
                </a:solidFill>
                <a:latin typeface="Century Gothic" panose="020B0502020202020204" pitchFamily="34" charset="0"/>
              </a:rPr>
              <a:t>, ET Bureau|</a:t>
            </a:r>
          </a:p>
          <a:p>
            <a:pPr algn="ctr"/>
            <a:r>
              <a:rPr lang="en-IN" sz="1500" b="1" dirty="0">
                <a:solidFill>
                  <a:schemeClr val="tx1">
                    <a:lumMod val="65000"/>
                    <a:lumOff val="35000"/>
                  </a:schemeClr>
                </a:solidFill>
                <a:latin typeface="Century Gothic" panose="020B0502020202020204" pitchFamily="34" charset="0"/>
              </a:rPr>
              <a:t>Updated:</a:t>
            </a:r>
            <a:r>
              <a:rPr lang="en-IN" sz="1500" dirty="0">
                <a:solidFill>
                  <a:schemeClr val="tx1">
                    <a:lumMod val="65000"/>
                    <a:lumOff val="35000"/>
                  </a:schemeClr>
                </a:solidFill>
                <a:latin typeface="Century Gothic" panose="020B0502020202020204" pitchFamily="34" charset="0"/>
              </a:rPr>
              <a:t> </a:t>
            </a:r>
            <a:r>
              <a:rPr lang="en-IN" sz="1500" b="1" dirty="0">
                <a:solidFill>
                  <a:schemeClr val="tx1">
                    <a:lumMod val="65000"/>
                    <a:lumOff val="35000"/>
                  </a:schemeClr>
                </a:solidFill>
                <a:latin typeface="Century Gothic" panose="020B0502020202020204" pitchFamily="34" charset="0"/>
              </a:rPr>
              <a:t>Jun 26, 2017, 09.23 PM IST</a:t>
            </a:r>
          </a:p>
        </p:txBody>
      </p:sp>
      <p:sp>
        <p:nvSpPr>
          <p:cNvPr id="5" name="Rectangle 4"/>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BLOCKCHAIN USECASE</a:t>
            </a:r>
            <a:endParaRPr lang="en-US" sz="2800" dirty="0">
              <a:solidFill>
                <a:srgbClr val="002060"/>
              </a:solidFill>
            </a:endParaRPr>
          </a:p>
        </p:txBody>
      </p:sp>
    </p:spTree>
    <p:extLst>
      <p:ext uri="{BB962C8B-B14F-4D97-AF65-F5344CB8AC3E}">
        <p14:creationId xmlns:p14="http://schemas.microsoft.com/office/powerpoint/2010/main" val="196156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289465" y="1013688"/>
            <a:ext cx="5341441" cy="5008767"/>
          </a:xfrm>
          <a:prstGeom prst="rect">
            <a:avLst/>
          </a:prstGeom>
        </p:spPr>
      </p:pic>
      <p:sp>
        <p:nvSpPr>
          <p:cNvPr id="11" name="TextBox 10"/>
          <p:cNvSpPr txBox="1"/>
          <p:nvPr/>
        </p:nvSpPr>
        <p:spPr>
          <a:xfrm>
            <a:off x="1183904" y="6142418"/>
            <a:ext cx="9552562" cy="523220"/>
          </a:xfrm>
          <a:prstGeom prst="rect">
            <a:avLst/>
          </a:prstGeom>
          <a:noFill/>
        </p:spPr>
        <p:txBody>
          <a:bodyPr wrap="square" rtlCol="0">
            <a:spAutoFit/>
          </a:bodyPr>
          <a:lstStyle/>
          <a:p>
            <a:pPr algn="ctr"/>
            <a:r>
              <a:rPr lang="en-IN" sz="1400" b="1" smtClean="0">
                <a:solidFill>
                  <a:schemeClr val="tx1">
                    <a:lumMod val="65000"/>
                    <a:lumOff val="35000"/>
                  </a:schemeClr>
                </a:solidFill>
                <a:latin typeface="Century Gothic" panose="020B0502020202020204" pitchFamily="34" charset="0"/>
              </a:rPr>
              <a:t>Source: </a:t>
            </a:r>
            <a:r>
              <a:rPr lang="en-IN" sz="1400" b="1" dirty="0">
                <a:solidFill>
                  <a:schemeClr val="tx1">
                    <a:lumMod val="65000"/>
                    <a:lumOff val="35000"/>
                  </a:schemeClr>
                </a:solidFill>
                <a:latin typeface="Century Gothic" panose="020B0502020202020204" pitchFamily="34" charset="0"/>
              </a:rPr>
              <a:t>Economic Times </a:t>
            </a:r>
            <a:r>
              <a:rPr lang="en-IN" sz="1400" dirty="0">
                <a:solidFill>
                  <a:schemeClr val="tx1">
                    <a:lumMod val="65000"/>
                    <a:lumOff val="35000"/>
                  </a:schemeClr>
                </a:solidFill>
                <a:latin typeface="Century Gothic" panose="020B0502020202020204" pitchFamily="34" charset="0"/>
              </a:rPr>
              <a:t>- By </a:t>
            </a:r>
            <a:r>
              <a:rPr lang="en-IN" sz="1400" dirty="0" err="1">
                <a:solidFill>
                  <a:schemeClr val="tx1">
                    <a:lumMod val="65000"/>
                    <a:lumOff val="35000"/>
                  </a:schemeClr>
                </a:solidFill>
                <a:latin typeface="Century Gothic" panose="020B0502020202020204" pitchFamily="34" charset="0"/>
              </a:rPr>
              <a:t>Mugdha</a:t>
            </a:r>
            <a:r>
              <a:rPr lang="en-IN" sz="1400" dirty="0">
                <a:solidFill>
                  <a:schemeClr val="tx1">
                    <a:lumMod val="65000"/>
                    <a:lumOff val="35000"/>
                  </a:schemeClr>
                </a:solidFill>
                <a:latin typeface="Century Gothic" panose="020B0502020202020204" pitchFamily="34" charset="0"/>
              </a:rPr>
              <a:t> </a:t>
            </a:r>
            <a:r>
              <a:rPr lang="en-IN" sz="1400" dirty="0" err="1">
                <a:solidFill>
                  <a:schemeClr val="tx1">
                    <a:lumMod val="65000"/>
                    <a:lumOff val="35000"/>
                  </a:schemeClr>
                </a:solidFill>
                <a:latin typeface="Century Gothic" panose="020B0502020202020204" pitchFamily="34" charset="0"/>
              </a:rPr>
              <a:t>Variyar</a:t>
            </a:r>
            <a:r>
              <a:rPr lang="en-IN" sz="1400" dirty="0">
                <a:solidFill>
                  <a:schemeClr val="tx1">
                    <a:lumMod val="65000"/>
                    <a:lumOff val="35000"/>
                  </a:schemeClr>
                </a:solidFill>
                <a:latin typeface="Century Gothic" panose="020B0502020202020204" pitchFamily="34" charset="0"/>
              </a:rPr>
              <a:t> ET Bureau|</a:t>
            </a:r>
          </a:p>
          <a:p>
            <a:pPr algn="ctr"/>
            <a:r>
              <a:rPr lang="en-IN" sz="1400" b="1" dirty="0">
                <a:solidFill>
                  <a:schemeClr val="tx1">
                    <a:lumMod val="65000"/>
                    <a:lumOff val="35000"/>
                  </a:schemeClr>
                </a:solidFill>
                <a:latin typeface="Century Gothic" panose="020B0502020202020204" pitchFamily="34" charset="0"/>
              </a:rPr>
              <a:t>Updated: Jun 27, 2017, 12.59 PM IST</a:t>
            </a:r>
          </a:p>
        </p:txBody>
      </p:sp>
      <p:sp>
        <p:nvSpPr>
          <p:cNvPr id="6" name="Rectangle 5"/>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BLOCKCHAIN USECASE : POTENTIAL SOLUTION</a:t>
            </a:r>
            <a:endParaRPr lang="en-US" sz="2800" dirty="0">
              <a:solidFill>
                <a:srgbClr val="002060"/>
              </a:solidFill>
            </a:endParaRPr>
          </a:p>
        </p:txBody>
      </p:sp>
    </p:spTree>
    <p:extLst>
      <p:ext uri="{BB962C8B-B14F-4D97-AF65-F5344CB8AC3E}">
        <p14:creationId xmlns:p14="http://schemas.microsoft.com/office/powerpoint/2010/main" val="63339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09085"/>
            <a:ext cx="12192000" cy="1200329"/>
          </a:xfrm>
          <a:prstGeom prst="rect">
            <a:avLst/>
          </a:prstGeom>
          <a:noFill/>
        </p:spPr>
        <p:txBody>
          <a:bodyPr wrap="square" rtlCol="0">
            <a:spAutoFit/>
          </a:bodyPr>
          <a:lstStyle/>
          <a:p>
            <a:pPr algn="ctr"/>
            <a:r>
              <a:rPr lang="en-US" sz="3600" spc="800" dirty="0" smtClean="0">
                <a:solidFill>
                  <a:srgbClr val="002060"/>
                </a:solidFill>
                <a:latin typeface="Eurostile" charset="0"/>
                <a:ea typeface="Eurostile" charset="0"/>
                <a:cs typeface="Eurostile" charset="0"/>
              </a:rPr>
              <a:t>KEY CONCEPTS AND </a:t>
            </a:r>
          </a:p>
          <a:p>
            <a:pPr algn="ctr"/>
            <a:r>
              <a:rPr lang="en-US" sz="3600" spc="800" dirty="0" smtClean="0">
                <a:solidFill>
                  <a:srgbClr val="002060"/>
                </a:solidFill>
                <a:latin typeface="Eurostile" charset="0"/>
                <a:ea typeface="Eurostile" charset="0"/>
                <a:cs typeface="Eurostile" charset="0"/>
              </a:rPr>
              <a:t>COMPONENTS OF BLOCKCHAIN</a:t>
            </a:r>
            <a:endParaRPr lang="en-US" sz="3600" spc="800" dirty="0">
              <a:solidFill>
                <a:srgbClr val="002060"/>
              </a:solidFill>
              <a:latin typeface="Eurostile" charset="0"/>
              <a:ea typeface="Eurostile" charset="0"/>
              <a:cs typeface="Eurostile" charset="0"/>
            </a:endParaRPr>
          </a:p>
        </p:txBody>
      </p:sp>
      <p:cxnSp>
        <p:nvCxnSpPr>
          <p:cNvPr id="3" name="Straight Connector 2"/>
          <p:cNvCxnSpPr/>
          <p:nvPr/>
        </p:nvCxnSpPr>
        <p:spPr>
          <a:xfrm flipH="1">
            <a:off x="6090462" y="4659051"/>
            <a:ext cx="996" cy="7439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096000" y="2534117"/>
            <a:ext cx="1" cy="3086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2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3472543" cy="4351338"/>
          </a:xfrm>
        </p:spPr>
        <p:txBody>
          <a:bodyPr>
            <a:normAutofit/>
          </a:bodyPr>
          <a:lstStyle/>
          <a:p>
            <a:pPr>
              <a:lnSpc>
                <a:spcPct val="250000"/>
              </a:lnSpc>
              <a:buClr>
                <a:schemeClr val="accent1">
                  <a:lumMod val="75000"/>
                </a:schemeClr>
              </a:buClr>
              <a:buFont typeface="Courier New" panose="02070309020205020404" pitchFamily="49" charset="0"/>
              <a:buChar char="o"/>
            </a:pPr>
            <a:r>
              <a:rPr lang="en-US" sz="2000" dirty="0">
                <a:solidFill>
                  <a:schemeClr val="tx1">
                    <a:lumMod val="65000"/>
                    <a:lumOff val="35000"/>
                  </a:schemeClr>
                </a:solidFill>
                <a:latin typeface="Century Gothic" panose="020B0502020202020204" pitchFamily="34" charset="0"/>
              </a:rPr>
              <a:t>Key Concepts</a:t>
            </a:r>
          </a:p>
          <a:p>
            <a:pPr lvl="1">
              <a:lnSpc>
                <a:spcPct val="250000"/>
              </a:lnSpc>
              <a:buClr>
                <a:schemeClr val="accent1">
                  <a:lumMod val="75000"/>
                </a:schemeClr>
              </a:buClr>
            </a:pPr>
            <a:r>
              <a:rPr lang="en-US" sz="1800" dirty="0">
                <a:solidFill>
                  <a:schemeClr val="tx1">
                    <a:lumMod val="65000"/>
                    <a:lumOff val="35000"/>
                  </a:schemeClr>
                </a:solidFill>
                <a:latin typeface="Century Gothic" panose="020B0502020202020204" pitchFamily="34" charset="0"/>
              </a:rPr>
              <a:t>Cryptography</a:t>
            </a:r>
          </a:p>
          <a:p>
            <a:pPr lvl="1">
              <a:lnSpc>
                <a:spcPct val="250000"/>
              </a:lnSpc>
              <a:buClr>
                <a:schemeClr val="accent1">
                  <a:lumMod val="75000"/>
                </a:schemeClr>
              </a:buClr>
            </a:pPr>
            <a:r>
              <a:rPr lang="en-US" sz="1800" dirty="0">
                <a:solidFill>
                  <a:schemeClr val="tx1">
                    <a:lumMod val="65000"/>
                    <a:lumOff val="35000"/>
                  </a:schemeClr>
                </a:solidFill>
                <a:latin typeface="Century Gothic" panose="020B0502020202020204" pitchFamily="34" charset="0"/>
              </a:rPr>
              <a:t>Peer to Peer Network</a:t>
            </a:r>
          </a:p>
          <a:p>
            <a:pPr lvl="1">
              <a:lnSpc>
                <a:spcPct val="250000"/>
              </a:lnSpc>
              <a:buClr>
                <a:schemeClr val="accent1">
                  <a:lumMod val="75000"/>
                </a:schemeClr>
              </a:buClr>
            </a:pPr>
            <a:r>
              <a:rPr lang="en-US" sz="1800" dirty="0">
                <a:solidFill>
                  <a:schemeClr val="tx1">
                    <a:lumMod val="65000"/>
                    <a:lumOff val="35000"/>
                  </a:schemeClr>
                </a:solidFill>
                <a:latin typeface="Century Gothic" panose="020B0502020202020204" pitchFamily="34" charset="0"/>
              </a:rPr>
              <a:t>Ledger</a:t>
            </a:r>
          </a:p>
          <a:p>
            <a:endParaRPr lang="en-IN" sz="2000" dirty="0">
              <a:latin typeface="Century Gothic" panose="020B0502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0907" y="2086659"/>
            <a:ext cx="5183639" cy="3495516"/>
          </a:xfrm>
          <a:prstGeom prst="rect">
            <a:avLst/>
          </a:prstGeom>
        </p:spPr>
      </p:pic>
      <p:sp>
        <p:nvSpPr>
          <p:cNvPr id="5" name="Rectangle 4"/>
          <p:cNvSpPr/>
          <p:nvPr/>
        </p:nvSpPr>
        <p:spPr>
          <a:xfrm>
            <a:off x="0" y="370505"/>
            <a:ext cx="12192000" cy="523220"/>
          </a:xfrm>
          <a:prstGeom prst="rect">
            <a:avLst/>
          </a:prstGeom>
        </p:spPr>
        <p:txBody>
          <a:bodyPr wrap="square">
            <a:spAutoFit/>
          </a:bodyPr>
          <a:lstStyle/>
          <a:p>
            <a:pPr algn="ctr"/>
            <a:r>
              <a:rPr lang="en-US" sz="2800" dirty="0">
                <a:solidFill>
                  <a:srgbClr val="002060"/>
                </a:solidFill>
                <a:latin typeface="Century Gothic" panose="020B0502020202020204" pitchFamily="34" charset="0"/>
              </a:rPr>
              <a:t>BLOCKCHAIN</a:t>
            </a:r>
            <a:endParaRPr lang="en-US" sz="2800" dirty="0">
              <a:solidFill>
                <a:srgbClr val="002060"/>
              </a:solidFill>
            </a:endParaRPr>
          </a:p>
        </p:txBody>
      </p:sp>
      <p:sp>
        <p:nvSpPr>
          <p:cNvPr id="6" name="Rectangle 5"/>
          <p:cNvSpPr/>
          <p:nvPr/>
        </p:nvSpPr>
        <p:spPr>
          <a:xfrm>
            <a:off x="546265" y="1710047"/>
            <a:ext cx="11067803" cy="4275117"/>
          </a:xfrm>
          <a:prstGeom prst="rect">
            <a:avLst/>
          </a:prstGeom>
          <a:noFill/>
          <a:ln>
            <a:solidFill>
              <a:srgbClr val="1FB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44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610" y="2168886"/>
            <a:ext cx="3806371" cy="1033689"/>
          </a:xfrm>
        </p:spPr>
        <p:txBody>
          <a:bodyPr>
            <a:normAutofit/>
          </a:bodyPr>
          <a:lstStyle/>
          <a:p>
            <a:pPr>
              <a:lnSpc>
                <a:spcPct val="150000"/>
              </a:lnSpc>
              <a:buClr>
                <a:schemeClr val="accent1">
                  <a:lumMod val="75000"/>
                </a:schemeClr>
              </a:buClr>
              <a:buFont typeface="Courier New" panose="02070309020205020404" pitchFamily="49" charset="0"/>
              <a:buChar char="o"/>
            </a:pPr>
            <a:r>
              <a:rPr lang="en-US" sz="1800" dirty="0">
                <a:solidFill>
                  <a:schemeClr val="tx1">
                    <a:lumMod val="65000"/>
                    <a:lumOff val="35000"/>
                  </a:schemeClr>
                </a:solidFill>
                <a:latin typeface="Century Gothic" charset="0"/>
                <a:ea typeface="Century Gothic" charset="0"/>
                <a:cs typeface="Century Gothic" charset="0"/>
              </a:rPr>
              <a:t>Symmetric Encryption</a:t>
            </a:r>
          </a:p>
          <a:p>
            <a:pPr lvl="1">
              <a:lnSpc>
                <a:spcPct val="150000"/>
              </a:lnSpc>
              <a:buClr>
                <a:schemeClr val="accent1">
                  <a:lumMod val="75000"/>
                </a:schemeClr>
              </a:buClr>
            </a:pPr>
            <a:r>
              <a:rPr lang="en-US" sz="1800" dirty="0">
                <a:solidFill>
                  <a:schemeClr val="tx1">
                    <a:lumMod val="65000"/>
                    <a:lumOff val="35000"/>
                  </a:schemeClr>
                </a:solidFill>
                <a:latin typeface="Century Gothic" charset="0"/>
                <a:ea typeface="Century Gothic" charset="0"/>
                <a:cs typeface="Century Gothic" charset="0"/>
              </a:rPr>
              <a:t>Secret Key</a:t>
            </a:r>
          </a:p>
        </p:txBody>
      </p:sp>
      <p:sp>
        <p:nvSpPr>
          <p:cNvPr id="5" name="Content Placeholder 2"/>
          <p:cNvSpPr txBox="1">
            <a:spLocks/>
          </p:cNvSpPr>
          <p:nvPr/>
        </p:nvSpPr>
        <p:spPr>
          <a:xfrm>
            <a:off x="713204" y="3864698"/>
            <a:ext cx="3806371" cy="125866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accent1">
                  <a:lumMod val="75000"/>
                </a:schemeClr>
              </a:buClr>
              <a:buFont typeface="Courier New" panose="02070309020205020404" pitchFamily="49" charset="0"/>
              <a:buChar char="o"/>
            </a:pPr>
            <a:r>
              <a:rPr lang="en-US" sz="1800" dirty="0">
                <a:solidFill>
                  <a:schemeClr val="tx1">
                    <a:lumMod val="65000"/>
                    <a:lumOff val="35000"/>
                  </a:schemeClr>
                </a:solidFill>
                <a:latin typeface="Century Gothic" charset="0"/>
                <a:ea typeface="Century Gothic" charset="0"/>
                <a:cs typeface="Century Gothic" charset="0"/>
              </a:rPr>
              <a:t>Asymmetric Encryption</a:t>
            </a:r>
          </a:p>
          <a:p>
            <a:pPr lvl="1">
              <a:lnSpc>
                <a:spcPct val="150000"/>
              </a:lnSpc>
              <a:buClr>
                <a:schemeClr val="accent1">
                  <a:lumMod val="75000"/>
                </a:schemeClr>
              </a:buClr>
            </a:pPr>
            <a:r>
              <a:rPr lang="en-US" sz="1800" dirty="0">
                <a:solidFill>
                  <a:schemeClr val="tx1">
                    <a:lumMod val="65000"/>
                    <a:lumOff val="35000"/>
                  </a:schemeClr>
                </a:solidFill>
                <a:latin typeface="Century Gothic" charset="0"/>
                <a:ea typeface="Century Gothic" charset="0"/>
                <a:cs typeface="Century Gothic" charset="0"/>
              </a:rPr>
              <a:t>Private Key</a:t>
            </a:r>
          </a:p>
          <a:p>
            <a:pPr lvl="1">
              <a:lnSpc>
                <a:spcPct val="150000"/>
              </a:lnSpc>
              <a:buClr>
                <a:schemeClr val="accent1">
                  <a:lumMod val="75000"/>
                </a:schemeClr>
              </a:buClr>
            </a:pPr>
            <a:r>
              <a:rPr lang="en-US" sz="1800" dirty="0">
                <a:solidFill>
                  <a:schemeClr val="tx1">
                    <a:lumMod val="65000"/>
                    <a:lumOff val="35000"/>
                  </a:schemeClr>
                </a:solidFill>
                <a:latin typeface="Century Gothic" charset="0"/>
                <a:ea typeface="Century Gothic" charset="0"/>
                <a:cs typeface="Century Gothic" charset="0"/>
              </a:rPr>
              <a:t>Public Key</a:t>
            </a:r>
          </a:p>
        </p:txBody>
      </p:sp>
      <p:grpSp>
        <p:nvGrpSpPr>
          <p:cNvPr id="6" name="Group 5"/>
          <p:cNvGrpSpPr/>
          <p:nvPr/>
        </p:nvGrpSpPr>
        <p:grpSpPr>
          <a:xfrm>
            <a:off x="4652766" y="2857655"/>
            <a:ext cx="6761706" cy="1865887"/>
            <a:chOff x="5032775" y="2168886"/>
            <a:chExt cx="6761706" cy="1865887"/>
          </a:xfrm>
        </p:grpSpPr>
        <p:sp>
          <p:nvSpPr>
            <p:cNvPr id="16" name="Freeform 15"/>
            <p:cNvSpPr/>
            <p:nvPr/>
          </p:nvSpPr>
          <p:spPr>
            <a:xfrm>
              <a:off x="5032775" y="2216130"/>
              <a:ext cx="1818643" cy="1818643"/>
            </a:xfrm>
            <a:custGeom>
              <a:avLst/>
              <a:gdLst>
                <a:gd name="connsiteX0" fmla="*/ 0 w 1818643"/>
                <a:gd name="connsiteY0" fmla="*/ 909322 h 1818643"/>
                <a:gd name="connsiteX1" fmla="*/ 909322 w 1818643"/>
                <a:gd name="connsiteY1" fmla="*/ 0 h 1818643"/>
                <a:gd name="connsiteX2" fmla="*/ 1818644 w 1818643"/>
                <a:gd name="connsiteY2" fmla="*/ 909322 h 1818643"/>
                <a:gd name="connsiteX3" fmla="*/ 909322 w 1818643"/>
                <a:gd name="connsiteY3" fmla="*/ 1818644 h 1818643"/>
                <a:gd name="connsiteX4" fmla="*/ 0 w 1818643"/>
                <a:gd name="connsiteY4" fmla="*/ 909322 h 181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643" h="1818643">
                  <a:moveTo>
                    <a:pt x="0" y="909322"/>
                  </a:moveTo>
                  <a:cubicBezTo>
                    <a:pt x="0" y="407117"/>
                    <a:pt x="407117" y="0"/>
                    <a:pt x="909322" y="0"/>
                  </a:cubicBezTo>
                  <a:cubicBezTo>
                    <a:pt x="1411527" y="0"/>
                    <a:pt x="1818644" y="407117"/>
                    <a:pt x="1818644" y="909322"/>
                  </a:cubicBezTo>
                  <a:cubicBezTo>
                    <a:pt x="1818644" y="1411527"/>
                    <a:pt x="1411527" y="1818644"/>
                    <a:pt x="909322" y="1818644"/>
                  </a:cubicBezTo>
                  <a:cubicBezTo>
                    <a:pt x="407117" y="1818644"/>
                    <a:pt x="0" y="1411527"/>
                    <a:pt x="0" y="909322"/>
                  </a:cubicBezTo>
                  <a:close/>
                </a:path>
              </a:pathLst>
            </a:custGeom>
            <a:solidFill>
              <a:srgbClr val="A3E4E9"/>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66334" tIns="266334" rIns="266334" bIns="266334" numCol="1" spcCol="1270" anchor="ctr" anchorCtr="0">
              <a:noAutofit/>
            </a:bodyPr>
            <a:lstStyle/>
            <a:p>
              <a:pPr lvl="0" algn="ctr" defTabSz="933450">
                <a:lnSpc>
                  <a:spcPct val="90000"/>
                </a:lnSpc>
                <a:spcBef>
                  <a:spcPct val="0"/>
                </a:spcBef>
                <a:spcAft>
                  <a:spcPct val="35000"/>
                </a:spcAft>
              </a:pPr>
              <a:r>
                <a:rPr lang="en-US" sz="2000" kern="1200" dirty="0">
                  <a:latin typeface="Century" panose="02040604050505020304" pitchFamily="18" charset="0"/>
                </a:rPr>
                <a:t>Hello Friend</a:t>
              </a:r>
              <a:endParaRPr lang="en-IN" sz="2000" kern="1200" dirty="0">
                <a:latin typeface="Century" panose="02040604050505020304" pitchFamily="18" charset="0"/>
              </a:endParaRPr>
            </a:p>
          </p:txBody>
        </p:sp>
        <p:sp>
          <p:nvSpPr>
            <p:cNvPr id="17" name="Freeform 16"/>
            <p:cNvSpPr/>
            <p:nvPr/>
          </p:nvSpPr>
          <p:spPr>
            <a:xfrm rot="19041445">
              <a:off x="6826890" y="2874479"/>
              <a:ext cx="594105" cy="0"/>
            </a:xfrm>
            <a:custGeom>
              <a:avLst/>
              <a:gdLst/>
              <a:ahLst/>
              <a:cxnLst/>
              <a:rect l="0" t="0" r="0" b="0"/>
              <a:pathLst>
                <a:path>
                  <a:moveTo>
                    <a:pt x="0" y="0"/>
                  </a:moveTo>
                  <a:lnTo>
                    <a:pt x="594105" y="0"/>
                  </a:lnTo>
                </a:path>
              </a:pathLst>
            </a:custGeom>
            <a:noFill/>
            <a:ln w="28575">
              <a:solidFill>
                <a:srgbClr val="00B0F0"/>
              </a:solidFill>
            </a:ln>
          </p:spPr>
          <p:style>
            <a:lnRef idx="2">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18" name="Freeform 17"/>
            <p:cNvSpPr/>
            <p:nvPr/>
          </p:nvSpPr>
          <p:spPr>
            <a:xfrm rot="13358555">
              <a:off x="9406261" y="2874479"/>
              <a:ext cx="594105" cy="0"/>
            </a:xfrm>
            <a:custGeom>
              <a:avLst/>
              <a:gdLst/>
              <a:ahLst/>
              <a:cxnLst/>
              <a:rect l="0" t="0" r="0" b="0"/>
              <a:pathLst>
                <a:path>
                  <a:moveTo>
                    <a:pt x="0" y="0"/>
                  </a:moveTo>
                  <a:lnTo>
                    <a:pt x="594105" y="0"/>
                  </a:lnTo>
                </a:path>
              </a:pathLst>
            </a:custGeom>
            <a:noFill/>
            <a:ln w="28575">
              <a:solidFill>
                <a:srgbClr val="00B0F0"/>
              </a:solidFill>
              <a:headEnd type="arrow" w="med" len="med"/>
              <a:tailEnd type="none" w="med" len="med"/>
            </a:ln>
          </p:spPr>
          <p:style>
            <a:lnRef idx="2">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19" name="Straight Connector 18"/>
            <p:cNvSpPr/>
            <p:nvPr/>
          </p:nvSpPr>
          <p:spPr>
            <a:xfrm>
              <a:off x="7342453" y="2673249"/>
              <a:ext cx="212574" cy="0"/>
            </a:xfrm>
            <a:prstGeom prst="line">
              <a:avLst/>
            </a:prstGeom>
            <a:ln w="28575">
              <a:solidFill>
                <a:srgbClr val="00B0F0"/>
              </a:solidFill>
            </a:ln>
          </p:spPr>
          <p:style>
            <a:lnRef idx="2">
              <a:schemeClr val="accent4">
                <a:hueOff val="0"/>
                <a:satOff val="0"/>
                <a:lumOff val="0"/>
                <a:alphaOff val="0"/>
              </a:schemeClr>
            </a:lnRef>
            <a:fillRef idx="0">
              <a:schemeClr val="accent4">
                <a:hueOff val="0"/>
                <a:satOff val="0"/>
                <a:lumOff val="0"/>
                <a:alphaOff val="0"/>
              </a:schemeClr>
            </a:fillRef>
            <a:effectRef idx="0">
              <a:schemeClr val="accent4">
                <a:hueOff val="0"/>
                <a:satOff val="0"/>
                <a:lumOff val="0"/>
                <a:alphaOff val="0"/>
              </a:schemeClr>
            </a:effectRef>
            <a:fontRef idx="minor">
              <a:schemeClr val="tx1">
                <a:hueOff val="0"/>
                <a:satOff val="0"/>
                <a:lumOff val="0"/>
                <a:alphaOff val="0"/>
              </a:schemeClr>
            </a:fontRef>
          </p:style>
        </p:sp>
        <p:sp>
          <p:nvSpPr>
            <p:cNvPr id="20" name="Freeform 19"/>
            <p:cNvSpPr/>
            <p:nvPr/>
          </p:nvSpPr>
          <p:spPr>
            <a:xfrm>
              <a:off x="7455837" y="2168886"/>
              <a:ext cx="1986761" cy="904405"/>
            </a:xfrm>
            <a:custGeom>
              <a:avLst/>
              <a:gdLst>
                <a:gd name="connsiteX0" fmla="*/ 0 w 1507343"/>
                <a:gd name="connsiteY0" fmla="*/ 0 h 904405"/>
                <a:gd name="connsiteX1" fmla="*/ 1507343 w 1507343"/>
                <a:gd name="connsiteY1" fmla="*/ 0 h 904405"/>
                <a:gd name="connsiteX2" fmla="*/ 1507343 w 1507343"/>
                <a:gd name="connsiteY2" fmla="*/ 904405 h 904405"/>
                <a:gd name="connsiteX3" fmla="*/ 0 w 1507343"/>
                <a:gd name="connsiteY3" fmla="*/ 904405 h 904405"/>
                <a:gd name="connsiteX4" fmla="*/ 0 w 1507343"/>
                <a:gd name="connsiteY4" fmla="*/ 0 h 904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343" h="904405">
                  <a:moveTo>
                    <a:pt x="0" y="0"/>
                  </a:moveTo>
                  <a:lnTo>
                    <a:pt x="1507343" y="0"/>
                  </a:lnTo>
                  <a:lnTo>
                    <a:pt x="1507343" y="904405"/>
                  </a:lnTo>
                  <a:lnTo>
                    <a:pt x="0" y="904405"/>
                  </a:lnTo>
                  <a:lnTo>
                    <a:pt x="0" y="0"/>
                  </a:lnTo>
                  <a:close/>
                </a:path>
              </a:pathLst>
            </a:custGeom>
            <a:noFill/>
            <a:ln>
              <a:noFill/>
            </a:ln>
            <a:sp3d/>
          </p:spPr>
          <p:style>
            <a:lnRef idx="2">
              <a:schemeClr val="accent2"/>
            </a:lnRef>
            <a:fillRef idx="1">
              <a:schemeClr val="lt1"/>
            </a:fillRef>
            <a:effectRef idx="0">
              <a:schemeClr val="accent2"/>
            </a:effectRef>
            <a:fontRef idx="minor">
              <a:schemeClr val="tx1">
                <a:hueOff val="0"/>
                <a:satOff val="0"/>
                <a:lumOff val="0"/>
                <a:alphaOff val="0"/>
              </a:schemeClr>
            </a:fontRef>
          </p:style>
          <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000" b="0" kern="1200" cap="none" spc="0" dirty="0">
                  <a:ln w="0"/>
                  <a:solidFill>
                    <a:srgbClr val="00B0F0"/>
                  </a:solidFill>
                  <a:effectLst>
                    <a:outerShdw blurRad="38100" dist="25400" dir="5400000" algn="ctr" rotWithShape="0">
                      <a:srgbClr val="6E747A">
                        <a:alpha val="43000"/>
                      </a:srgbClr>
                    </a:outerShdw>
                  </a:effectLst>
                  <a:latin typeface="Century Gothic" charset="0"/>
                  <a:ea typeface="Century Gothic" charset="0"/>
                  <a:cs typeface="Century Gothic" charset="0"/>
                </a:rPr>
                <a:t>Encryption</a:t>
              </a:r>
            </a:p>
          </p:txBody>
        </p:sp>
        <p:sp>
          <p:nvSpPr>
            <p:cNvPr id="21" name="Straight Connector 20"/>
            <p:cNvSpPr/>
            <p:nvPr/>
          </p:nvSpPr>
          <p:spPr>
            <a:xfrm>
              <a:off x="9272230" y="2673249"/>
              <a:ext cx="212574" cy="0"/>
            </a:xfrm>
            <a:prstGeom prst="line">
              <a:avLst/>
            </a:prstGeom>
            <a:ln w="28575">
              <a:solidFill>
                <a:srgbClr val="00B0F0"/>
              </a:solidFill>
            </a:ln>
          </p:spPr>
          <p:style>
            <a:lnRef idx="2">
              <a:schemeClr val="accent4">
                <a:hueOff val="0"/>
                <a:satOff val="0"/>
                <a:lumOff val="0"/>
                <a:alphaOff val="0"/>
              </a:schemeClr>
            </a:lnRef>
            <a:fillRef idx="0">
              <a:schemeClr val="accent4">
                <a:hueOff val="0"/>
                <a:satOff val="0"/>
                <a:lumOff val="0"/>
                <a:alphaOff val="0"/>
              </a:schemeClr>
            </a:fillRef>
            <a:effectRef idx="0">
              <a:schemeClr val="accent4">
                <a:hueOff val="0"/>
                <a:satOff val="0"/>
                <a:lumOff val="0"/>
                <a:alphaOff val="0"/>
              </a:schemeClr>
            </a:effectRef>
            <a:fontRef idx="minor">
              <a:schemeClr val="tx1">
                <a:hueOff val="0"/>
                <a:satOff val="0"/>
                <a:lumOff val="0"/>
                <a:alphaOff val="0"/>
              </a:schemeClr>
            </a:fontRef>
          </p:style>
        </p:sp>
        <p:sp>
          <p:nvSpPr>
            <p:cNvPr id="22" name="Freeform 21"/>
            <p:cNvSpPr/>
            <p:nvPr/>
          </p:nvSpPr>
          <p:spPr>
            <a:xfrm rot="2558555">
              <a:off x="6826890" y="3376425"/>
              <a:ext cx="594105" cy="0"/>
            </a:xfrm>
            <a:custGeom>
              <a:avLst/>
              <a:gdLst/>
              <a:ahLst/>
              <a:cxnLst/>
              <a:rect l="0" t="0" r="0" b="0"/>
              <a:pathLst>
                <a:path>
                  <a:moveTo>
                    <a:pt x="0" y="0"/>
                  </a:moveTo>
                  <a:lnTo>
                    <a:pt x="594105" y="0"/>
                  </a:lnTo>
                </a:path>
              </a:pathLst>
            </a:custGeom>
            <a:noFill/>
            <a:ln w="28575">
              <a:solidFill>
                <a:srgbClr val="002060"/>
              </a:solidFill>
              <a:headEnd type="arrow" w="med" len="med"/>
              <a:tailEnd type="none" w="med" len="med"/>
            </a:ln>
          </p:spPr>
          <p:style>
            <a:lnRef idx="2">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3" name="Freeform 22"/>
            <p:cNvSpPr/>
            <p:nvPr/>
          </p:nvSpPr>
          <p:spPr>
            <a:xfrm rot="8241445">
              <a:off x="9406261" y="3376425"/>
              <a:ext cx="594105" cy="0"/>
            </a:xfrm>
            <a:custGeom>
              <a:avLst/>
              <a:gdLst/>
              <a:ahLst/>
              <a:cxnLst/>
              <a:rect l="0" t="0" r="0" b="0"/>
              <a:pathLst>
                <a:path>
                  <a:moveTo>
                    <a:pt x="0" y="0"/>
                  </a:moveTo>
                  <a:lnTo>
                    <a:pt x="594105" y="0"/>
                  </a:lnTo>
                </a:path>
              </a:pathLst>
            </a:custGeom>
            <a:noFill/>
            <a:ln w="28575">
              <a:solidFill>
                <a:srgbClr val="002060"/>
              </a:solidFill>
            </a:ln>
          </p:spPr>
          <p:style>
            <a:lnRef idx="2">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4" name="Straight Connector 23"/>
            <p:cNvSpPr/>
            <p:nvPr/>
          </p:nvSpPr>
          <p:spPr>
            <a:xfrm>
              <a:off x="7342453" y="3577655"/>
              <a:ext cx="212574" cy="0"/>
            </a:xfrm>
            <a:prstGeom prst="line">
              <a:avLst/>
            </a:prstGeom>
            <a:ln w="28575">
              <a:solidFill>
                <a:srgbClr val="002060"/>
              </a:solidFill>
            </a:ln>
          </p:spPr>
          <p:style>
            <a:lnRef idx="2">
              <a:schemeClr val="accent4">
                <a:hueOff val="0"/>
                <a:satOff val="0"/>
                <a:lumOff val="0"/>
                <a:alphaOff val="0"/>
              </a:schemeClr>
            </a:lnRef>
            <a:fillRef idx="0">
              <a:schemeClr val="accent4">
                <a:hueOff val="0"/>
                <a:satOff val="0"/>
                <a:lumOff val="0"/>
                <a:alphaOff val="0"/>
              </a:schemeClr>
            </a:fillRef>
            <a:effectRef idx="0">
              <a:schemeClr val="accent4">
                <a:hueOff val="0"/>
                <a:satOff val="0"/>
                <a:lumOff val="0"/>
                <a:alphaOff val="0"/>
              </a:schemeClr>
            </a:effectRef>
            <a:fontRef idx="minor">
              <a:schemeClr val="tx1">
                <a:hueOff val="0"/>
                <a:satOff val="0"/>
                <a:lumOff val="0"/>
                <a:alphaOff val="0"/>
              </a:schemeClr>
            </a:fontRef>
          </p:style>
        </p:sp>
        <p:sp>
          <p:nvSpPr>
            <p:cNvPr id="25" name="Freeform 24"/>
            <p:cNvSpPr/>
            <p:nvPr/>
          </p:nvSpPr>
          <p:spPr>
            <a:xfrm>
              <a:off x="7437412" y="3125451"/>
              <a:ext cx="1989736" cy="904405"/>
            </a:xfrm>
            <a:custGeom>
              <a:avLst/>
              <a:gdLst>
                <a:gd name="connsiteX0" fmla="*/ 0 w 1507343"/>
                <a:gd name="connsiteY0" fmla="*/ 0 h 904405"/>
                <a:gd name="connsiteX1" fmla="*/ 1507343 w 1507343"/>
                <a:gd name="connsiteY1" fmla="*/ 0 h 904405"/>
                <a:gd name="connsiteX2" fmla="*/ 1507343 w 1507343"/>
                <a:gd name="connsiteY2" fmla="*/ 904405 h 904405"/>
                <a:gd name="connsiteX3" fmla="*/ 0 w 1507343"/>
                <a:gd name="connsiteY3" fmla="*/ 904405 h 904405"/>
                <a:gd name="connsiteX4" fmla="*/ 0 w 1507343"/>
                <a:gd name="connsiteY4" fmla="*/ 0 h 904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343" h="904405">
                  <a:moveTo>
                    <a:pt x="0" y="0"/>
                  </a:moveTo>
                  <a:lnTo>
                    <a:pt x="1507343" y="0"/>
                  </a:lnTo>
                  <a:lnTo>
                    <a:pt x="1507343" y="904405"/>
                  </a:lnTo>
                  <a:lnTo>
                    <a:pt x="0" y="904405"/>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000" b="0" kern="1200" cap="none" spc="0" dirty="0">
                  <a:ln w="0"/>
                  <a:solidFill>
                    <a:srgbClr val="002060"/>
                  </a:solidFill>
                  <a:effectLst>
                    <a:outerShdw blurRad="38100" dist="25400" dir="5400000" algn="ctr" rotWithShape="0">
                      <a:srgbClr val="6E747A">
                        <a:alpha val="43000"/>
                      </a:srgbClr>
                    </a:outerShdw>
                  </a:effectLst>
                  <a:latin typeface="Century Gothic" charset="0"/>
                  <a:ea typeface="Century Gothic" charset="0"/>
                  <a:cs typeface="Century Gothic" charset="0"/>
                </a:rPr>
                <a:t>Decryption</a:t>
              </a:r>
              <a:endParaRPr lang="en-IN" sz="2000" kern="1200" dirty="0">
                <a:solidFill>
                  <a:srgbClr val="002060"/>
                </a:solidFill>
                <a:latin typeface="Century Gothic" charset="0"/>
                <a:ea typeface="Century Gothic" charset="0"/>
                <a:cs typeface="Century Gothic" charset="0"/>
              </a:endParaRPr>
            </a:p>
          </p:txBody>
        </p:sp>
        <p:sp>
          <p:nvSpPr>
            <p:cNvPr id="26" name="Straight Connector 25"/>
            <p:cNvSpPr/>
            <p:nvPr/>
          </p:nvSpPr>
          <p:spPr>
            <a:xfrm>
              <a:off x="9272230" y="3577655"/>
              <a:ext cx="212574" cy="0"/>
            </a:xfrm>
            <a:prstGeom prst="line">
              <a:avLst/>
            </a:prstGeom>
            <a:ln w="28575">
              <a:solidFill>
                <a:srgbClr val="002060"/>
              </a:solidFill>
            </a:ln>
          </p:spPr>
          <p:style>
            <a:lnRef idx="2">
              <a:schemeClr val="accent4">
                <a:hueOff val="0"/>
                <a:satOff val="0"/>
                <a:lumOff val="0"/>
                <a:alphaOff val="0"/>
              </a:schemeClr>
            </a:lnRef>
            <a:fillRef idx="0">
              <a:schemeClr val="accent4">
                <a:hueOff val="0"/>
                <a:satOff val="0"/>
                <a:lumOff val="0"/>
                <a:alphaOff val="0"/>
              </a:schemeClr>
            </a:fillRef>
            <a:effectRef idx="0">
              <a:schemeClr val="accent4">
                <a:hueOff val="0"/>
                <a:satOff val="0"/>
                <a:lumOff val="0"/>
                <a:alphaOff val="0"/>
              </a:schemeClr>
            </a:effectRef>
            <a:fontRef idx="minor">
              <a:schemeClr val="tx1">
                <a:hueOff val="0"/>
                <a:satOff val="0"/>
                <a:lumOff val="0"/>
                <a:alphaOff val="0"/>
              </a:schemeClr>
            </a:fontRef>
          </p:style>
        </p:sp>
        <p:sp>
          <p:nvSpPr>
            <p:cNvPr id="27" name="Freeform 26"/>
            <p:cNvSpPr/>
            <p:nvPr/>
          </p:nvSpPr>
          <p:spPr>
            <a:xfrm>
              <a:off x="9975838" y="2201140"/>
              <a:ext cx="1818643" cy="1818643"/>
            </a:xfrm>
            <a:custGeom>
              <a:avLst/>
              <a:gdLst>
                <a:gd name="connsiteX0" fmla="*/ 0 w 1818643"/>
                <a:gd name="connsiteY0" fmla="*/ 909322 h 1818643"/>
                <a:gd name="connsiteX1" fmla="*/ 909322 w 1818643"/>
                <a:gd name="connsiteY1" fmla="*/ 0 h 1818643"/>
                <a:gd name="connsiteX2" fmla="*/ 1818644 w 1818643"/>
                <a:gd name="connsiteY2" fmla="*/ 909322 h 1818643"/>
                <a:gd name="connsiteX3" fmla="*/ 909322 w 1818643"/>
                <a:gd name="connsiteY3" fmla="*/ 1818644 h 1818643"/>
                <a:gd name="connsiteX4" fmla="*/ 0 w 1818643"/>
                <a:gd name="connsiteY4" fmla="*/ 909322 h 181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643" h="1818643">
                  <a:moveTo>
                    <a:pt x="0" y="909322"/>
                  </a:moveTo>
                  <a:cubicBezTo>
                    <a:pt x="0" y="407117"/>
                    <a:pt x="407117" y="0"/>
                    <a:pt x="909322" y="0"/>
                  </a:cubicBezTo>
                  <a:cubicBezTo>
                    <a:pt x="1411527" y="0"/>
                    <a:pt x="1818644" y="407117"/>
                    <a:pt x="1818644" y="909322"/>
                  </a:cubicBezTo>
                  <a:cubicBezTo>
                    <a:pt x="1818644" y="1411527"/>
                    <a:pt x="1411527" y="1818644"/>
                    <a:pt x="909322" y="1818644"/>
                  </a:cubicBezTo>
                  <a:cubicBezTo>
                    <a:pt x="407117" y="1818644"/>
                    <a:pt x="0" y="1411527"/>
                    <a:pt x="0" y="909322"/>
                  </a:cubicBezTo>
                  <a:close/>
                </a:path>
              </a:pathLst>
            </a:custGeom>
            <a:solidFill>
              <a:srgbClr val="1FBECA"/>
            </a:solidFill>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txBody>
            <a:bodyPr spcFirstLastPara="0" vert="horz" wrap="square" lIns="266334" tIns="266334" rIns="266334" bIns="266334" numCol="1" spcCol="1270" anchor="ctr" anchorCtr="0">
              <a:noAutofit/>
            </a:bodyPr>
            <a:lstStyle/>
            <a:p>
              <a:pPr lvl="0" algn="ctr" defTabSz="933450">
                <a:lnSpc>
                  <a:spcPct val="90000"/>
                </a:lnSpc>
                <a:spcBef>
                  <a:spcPct val="0"/>
                </a:spcBef>
                <a:spcAft>
                  <a:spcPct val="35000"/>
                </a:spcAft>
              </a:pPr>
              <a:r>
                <a:rPr lang="en-US" sz="1600" kern="1200" dirty="0">
                  <a:latin typeface="Century" panose="02040604050505020304" pitchFamily="18" charset="0"/>
                </a:rPr>
                <a:t>64DBE432A</a:t>
              </a:r>
              <a:endParaRPr lang="en-IN" sz="2000" kern="1200" dirty="0">
                <a:latin typeface="Century" panose="02040604050505020304" pitchFamily="18" charset="0"/>
              </a:endParaRPr>
            </a:p>
          </p:txBody>
        </p:sp>
      </p:grpSp>
      <p:pic>
        <p:nvPicPr>
          <p:cNvPr id="32" name="Picture 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7829240" y="4559198"/>
            <a:ext cx="507355" cy="318854"/>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787320" y="2784184"/>
            <a:ext cx="507355" cy="318854"/>
          </a:xfrm>
          <a:prstGeom prst="rect">
            <a:avLst/>
          </a:prstGeom>
        </p:spPr>
      </p:pic>
      <p:pic>
        <p:nvPicPr>
          <p:cNvPr id="34" name="Picture 3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7786771" y="2779827"/>
            <a:ext cx="507355" cy="318854"/>
          </a:xfrm>
          <a:prstGeom prst="rect">
            <a:avLst/>
          </a:prstGeom>
          <a:ln>
            <a:noFill/>
          </a:ln>
        </p:spPr>
      </p:pic>
      <p:pic>
        <p:nvPicPr>
          <p:cNvPr id="35" name="Picture 3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7814247" y="4523377"/>
            <a:ext cx="507355" cy="318854"/>
          </a:xfrm>
          <a:prstGeom prst="rect">
            <a:avLst/>
          </a:prstGeom>
          <a:ln>
            <a:noFill/>
          </a:ln>
        </p:spPr>
      </p:pic>
      <p:sp>
        <p:nvSpPr>
          <p:cNvPr id="28" name="Rectangle 27"/>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CRYTOGRAPHY</a:t>
            </a:r>
            <a:endParaRPr lang="en-US" sz="2800" dirty="0">
              <a:solidFill>
                <a:srgbClr val="002060"/>
              </a:solidFill>
            </a:endParaRPr>
          </a:p>
        </p:txBody>
      </p:sp>
      <p:sp>
        <p:nvSpPr>
          <p:cNvPr id="29" name="Rectangle 28"/>
          <p:cNvSpPr/>
          <p:nvPr/>
        </p:nvSpPr>
        <p:spPr>
          <a:xfrm>
            <a:off x="546265" y="1710047"/>
            <a:ext cx="11067803" cy="4275117"/>
          </a:xfrm>
          <a:prstGeom prst="rect">
            <a:avLst/>
          </a:prstGeom>
          <a:noFill/>
          <a:ln>
            <a:solidFill>
              <a:srgbClr val="1FB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36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xit" presetSubtype="0" fill="hold" nodeType="clickEffect">
                                  <p:stCondLst>
                                    <p:cond delay="0"/>
                                  </p:stCondLst>
                                  <p:childTnLst>
                                    <p:animEffect transition="out" filter="fade">
                                      <p:cBhvr>
                                        <p:cTn id="35" dur="1000"/>
                                        <p:tgtEl>
                                          <p:spTgt spid="35"/>
                                        </p:tgtEl>
                                      </p:cBhvr>
                                    </p:animEffect>
                                    <p:anim calcmode="lin" valueType="num">
                                      <p:cBhvr>
                                        <p:cTn id="36" dur="1000"/>
                                        <p:tgtEl>
                                          <p:spTgt spid="35"/>
                                        </p:tgtEl>
                                        <p:attrNameLst>
                                          <p:attrName>ppt_x</p:attrName>
                                        </p:attrNameLst>
                                      </p:cBhvr>
                                      <p:tavLst>
                                        <p:tav tm="0">
                                          <p:val>
                                            <p:strVal val="ppt_x"/>
                                          </p:val>
                                        </p:tav>
                                        <p:tav tm="100000">
                                          <p:val>
                                            <p:strVal val="ppt_x"/>
                                          </p:val>
                                        </p:tav>
                                      </p:tavLst>
                                    </p:anim>
                                    <p:anim calcmode="lin" valueType="num">
                                      <p:cBhvr>
                                        <p:cTn id="37" dur="1000"/>
                                        <p:tgtEl>
                                          <p:spTgt spid="35"/>
                                        </p:tgtEl>
                                        <p:attrNameLst>
                                          <p:attrName>ppt_y</p:attrName>
                                        </p:attrNameLst>
                                      </p:cBhvr>
                                      <p:tavLst>
                                        <p:tav tm="0">
                                          <p:val>
                                            <p:strVal val="ppt_y"/>
                                          </p:val>
                                        </p:tav>
                                        <p:tav tm="100000">
                                          <p:val>
                                            <p:strVal val="ppt_y-.1"/>
                                          </p:val>
                                        </p:tav>
                                      </p:tavLst>
                                    </p:anim>
                                    <p:set>
                                      <p:cBhvr>
                                        <p:cTn id="38" dur="1" fill="hold">
                                          <p:stCondLst>
                                            <p:cond delay="999"/>
                                          </p:stCondLst>
                                        </p:cTn>
                                        <p:tgtEl>
                                          <p:spTgt spid="35"/>
                                        </p:tgtEl>
                                        <p:attrNameLst>
                                          <p:attrName>style.visibility</p:attrName>
                                        </p:attrNameLst>
                                      </p:cBhvr>
                                      <p:to>
                                        <p:strVal val="hidden"/>
                                      </p:to>
                                    </p:set>
                                  </p:childTnLst>
                                </p:cTn>
                              </p:par>
                              <p:par>
                                <p:cTn id="39" presetID="47" presetClass="exit" presetSubtype="0" fill="hold" nodeType="withEffect">
                                  <p:stCondLst>
                                    <p:cond delay="0"/>
                                  </p:stCondLst>
                                  <p:childTnLst>
                                    <p:animEffect transition="out" filter="fade">
                                      <p:cBhvr>
                                        <p:cTn id="40" dur="1000"/>
                                        <p:tgtEl>
                                          <p:spTgt spid="34"/>
                                        </p:tgtEl>
                                      </p:cBhvr>
                                    </p:animEffect>
                                    <p:anim calcmode="lin" valueType="num">
                                      <p:cBhvr>
                                        <p:cTn id="41" dur="1000"/>
                                        <p:tgtEl>
                                          <p:spTgt spid="34"/>
                                        </p:tgtEl>
                                        <p:attrNameLst>
                                          <p:attrName>ppt_x</p:attrName>
                                        </p:attrNameLst>
                                      </p:cBhvr>
                                      <p:tavLst>
                                        <p:tav tm="0">
                                          <p:val>
                                            <p:strVal val="ppt_x"/>
                                          </p:val>
                                        </p:tav>
                                        <p:tav tm="100000">
                                          <p:val>
                                            <p:strVal val="ppt_x"/>
                                          </p:val>
                                        </p:tav>
                                      </p:tavLst>
                                    </p:anim>
                                    <p:anim calcmode="lin" valueType="num">
                                      <p:cBhvr>
                                        <p:cTn id="42" dur="1000"/>
                                        <p:tgtEl>
                                          <p:spTgt spid="34"/>
                                        </p:tgtEl>
                                        <p:attrNameLst>
                                          <p:attrName>ppt_y</p:attrName>
                                        </p:attrNameLst>
                                      </p:cBhvr>
                                      <p:tavLst>
                                        <p:tav tm="0">
                                          <p:val>
                                            <p:strVal val="ppt_y"/>
                                          </p:val>
                                        </p:tav>
                                        <p:tav tm="100000">
                                          <p:val>
                                            <p:strVal val="ppt_y-.1"/>
                                          </p:val>
                                        </p:tav>
                                      </p:tavLst>
                                    </p:anim>
                                    <p:set>
                                      <p:cBhvr>
                                        <p:cTn id="43" dur="1" fill="hold">
                                          <p:stCondLst>
                                            <p:cond delay="999"/>
                                          </p:stCondLst>
                                        </p:cTn>
                                        <p:tgtEl>
                                          <p:spTgt spid="34"/>
                                        </p:tgtEl>
                                        <p:attrNameLst>
                                          <p:attrName>style.visibility</p:attrName>
                                        </p:attrNameLst>
                                      </p:cBhvr>
                                      <p:to>
                                        <p:strVal val="hidden"/>
                                      </p:to>
                                    </p:set>
                                  </p:childTnLst>
                                </p:cTn>
                              </p:par>
                            </p:childTnLst>
                          </p:cTn>
                        </p:par>
                        <p:par>
                          <p:cTn id="44" fill="hold">
                            <p:stCondLst>
                              <p:cond delay="1000"/>
                            </p:stCondLst>
                            <p:childTnLst>
                              <p:par>
                                <p:cTn id="45" presetID="42" presetClass="entr" presetSubtype="0" fill="hold" grpId="0" nodeType="afterEffect">
                                  <p:stCondLst>
                                    <p:cond delay="5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5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anim calcmode="lin" valueType="num">
                                      <p:cBhvr>
                                        <p:cTn id="53" dur="1000" fill="hold"/>
                                        <p:tgtEl>
                                          <p:spTgt spid="32"/>
                                        </p:tgtEl>
                                        <p:attrNameLst>
                                          <p:attrName>ppt_x</p:attrName>
                                        </p:attrNameLst>
                                      </p:cBhvr>
                                      <p:tavLst>
                                        <p:tav tm="0">
                                          <p:val>
                                            <p:strVal val="#ppt_x"/>
                                          </p:val>
                                        </p:tav>
                                        <p:tav tm="100000">
                                          <p:val>
                                            <p:strVal val="#ppt_x"/>
                                          </p:val>
                                        </p:tav>
                                      </p:tavLst>
                                    </p:anim>
                                    <p:anim calcmode="lin" valueType="num">
                                      <p:cBhvr>
                                        <p:cTn id="54" dur="1000" fill="hold"/>
                                        <p:tgtEl>
                                          <p:spTgt spid="3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50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anim calcmode="lin" valueType="num">
                                      <p:cBhvr>
                                        <p:cTn id="58" dur="1000" fill="hold"/>
                                        <p:tgtEl>
                                          <p:spTgt spid="33"/>
                                        </p:tgtEl>
                                        <p:attrNameLst>
                                          <p:attrName>ppt_x</p:attrName>
                                        </p:attrNameLst>
                                      </p:cBhvr>
                                      <p:tavLst>
                                        <p:tav tm="0">
                                          <p:val>
                                            <p:strVal val="#ppt_x"/>
                                          </p:val>
                                        </p:tav>
                                        <p:tav tm="100000">
                                          <p:val>
                                            <p:strVal val="#ppt_x"/>
                                          </p:val>
                                        </p:tav>
                                      </p:tavLst>
                                    </p:anim>
                                    <p:anim calcmode="lin" valueType="num">
                                      <p:cBhvr>
                                        <p:cTn id="5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09085"/>
            <a:ext cx="12192000" cy="1200329"/>
          </a:xfrm>
          <a:prstGeom prst="rect">
            <a:avLst/>
          </a:prstGeom>
          <a:noFill/>
        </p:spPr>
        <p:txBody>
          <a:bodyPr wrap="square" rtlCol="0">
            <a:spAutoFit/>
          </a:bodyPr>
          <a:lstStyle/>
          <a:p>
            <a:pPr algn="ctr"/>
            <a:r>
              <a:rPr lang="en-US" sz="3600" spc="800" dirty="0" smtClean="0">
                <a:solidFill>
                  <a:srgbClr val="002060"/>
                </a:solidFill>
                <a:latin typeface="Eurostile" charset="0"/>
                <a:ea typeface="Eurostile" charset="0"/>
                <a:cs typeface="Eurostile" charset="0"/>
              </a:rPr>
              <a:t>BLOCKCHAIN V/S FIAT CURRENCY AND INTERMEDIARY</a:t>
            </a:r>
            <a:endParaRPr lang="en-US" sz="3600" spc="800" dirty="0">
              <a:solidFill>
                <a:srgbClr val="002060"/>
              </a:solidFill>
              <a:latin typeface="Eurostile" charset="0"/>
              <a:ea typeface="Eurostile" charset="0"/>
              <a:cs typeface="Eurostile" charset="0"/>
            </a:endParaRPr>
          </a:p>
        </p:txBody>
      </p:sp>
      <p:cxnSp>
        <p:nvCxnSpPr>
          <p:cNvPr id="3" name="Straight Connector 2"/>
          <p:cNvCxnSpPr/>
          <p:nvPr/>
        </p:nvCxnSpPr>
        <p:spPr>
          <a:xfrm flipH="1">
            <a:off x="6090462" y="4739257"/>
            <a:ext cx="996" cy="7439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096000" y="2534117"/>
            <a:ext cx="1" cy="3086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00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355" y="1781627"/>
            <a:ext cx="4797964" cy="3961418"/>
          </a:xfrm>
        </p:spPr>
        <p:txBody>
          <a:bodyPr>
            <a:noAutofit/>
          </a:bodyPr>
          <a:lstStyle/>
          <a:p>
            <a:pPr>
              <a:lnSpc>
                <a:spcPct val="150000"/>
              </a:lnSpc>
              <a:buClr>
                <a:schemeClr val="accent1">
                  <a:lumMod val="75000"/>
                </a:schemeClr>
              </a:buClr>
              <a:buFont typeface="Courier New" panose="02070309020205020404" pitchFamily="49" charset="0"/>
              <a:buChar char="o"/>
            </a:pPr>
            <a:r>
              <a:rPr lang="en-US" sz="1600" dirty="0">
                <a:solidFill>
                  <a:schemeClr val="tx1">
                    <a:lumMod val="65000"/>
                    <a:lumOff val="35000"/>
                  </a:schemeClr>
                </a:solidFill>
                <a:latin typeface="Century Gothic" panose="020B0502020202020204" pitchFamily="34" charset="0"/>
              </a:rPr>
              <a:t>Hash code/ </a:t>
            </a:r>
            <a:r>
              <a:rPr lang="en-US" sz="1600" dirty="0" smtClean="0">
                <a:solidFill>
                  <a:schemeClr val="tx1">
                    <a:lumMod val="65000"/>
                    <a:lumOff val="35000"/>
                  </a:schemeClr>
                </a:solidFill>
                <a:latin typeface="Century Gothic" panose="020B0502020202020204" pitchFamily="34" charset="0"/>
              </a:rPr>
              <a:t>Hash / Digest  </a:t>
            </a:r>
            <a:endParaRPr lang="en-IN" sz="1600" dirty="0">
              <a:solidFill>
                <a:schemeClr val="tx1">
                  <a:lumMod val="65000"/>
                  <a:lumOff val="35000"/>
                </a:schemeClr>
              </a:solidFill>
              <a:latin typeface="Century Gothic" panose="020B0502020202020204" pitchFamily="34" charset="0"/>
            </a:endParaRPr>
          </a:p>
          <a:p>
            <a:pPr>
              <a:lnSpc>
                <a:spcPct val="150000"/>
              </a:lnSpc>
              <a:buClr>
                <a:schemeClr val="accent1">
                  <a:lumMod val="75000"/>
                </a:schemeClr>
              </a:buClr>
              <a:buFont typeface="Courier New" panose="02070309020205020404" pitchFamily="49" charset="0"/>
              <a:buChar char="o"/>
            </a:pPr>
            <a:r>
              <a:rPr lang="en-US" sz="1600" dirty="0">
                <a:solidFill>
                  <a:schemeClr val="tx1">
                    <a:lumMod val="65000"/>
                    <a:lumOff val="35000"/>
                  </a:schemeClr>
                </a:solidFill>
                <a:latin typeface="Century Gothic" panose="020B0502020202020204" pitchFamily="34" charset="0"/>
              </a:rPr>
              <a:t>Hashing techniques</a:t>
            </a:r>
          </a:p>
          <a:p>
            <a:pPr lvl="1">
              <a:lnSpc>
                <a:spcPct val="150000"/>
              </a:lnSpc>
              <a:buClr>
                <a:schemeClr val="accent1">
                  <a:lumMod val="75000"/>
                </a:schemeClr>
              </a:buClr>
            </a:pPr>
            <a:r>
              <a:rPr lang="en-US" sz="1600" dirty="0">
                <a:solidFill>
                  <a:schemeClr val="tx1">
                    <a:lumMod val="65000"/>
                    <a:lumOff val="35000"/>
                  </a:schemeClr>
                </a:solidFill>
                <a:latin typeface="Century Gothic" panose="020B0502020202020204" pitchFamily="34" charset="0"/>
              </a:rPr>
              <a:t>High collision : Used for indexing, searching, information retrieval.</a:t>
            </a:r>
          </a:p>
          <a:p>
            <a:pPr lvl="1">
              <a:lnSpc>
                <a:spcPct val="150000"/>
              </a:lnSpc>
            </a:pPr>
            <a:endParaRPr lang="en-US" sz="1600" dirty="0">
              <a:solidFill>
                <a:schemeClr val="tx1">
                  <a:lumMod val="65000"/>
                  <a:lumOff val="35000"/>
                </a:schemeClr>
              </a:solidFill>
              <a:latin typeface="Century Gothic" panose="020B0502020202020204" pitchFamily="34" charset="0"/>
            </a:endParaRPr>
          </a:p>
          <a:p>
            <a:pPr lvl="1">
              <a:lnSpc>
                <a:spcPct val="150000"/>
              </a:lnSpc>
              <a:buClr>
                <a:schemeClr val="accent1">
                  <a:lumMod val="75000"/>
                </a:schemeClr>
              </a:buClr>
            </a:pPr>
            <a:r>
              <a:rPr lang="en-US" sz="1600" dirty="0">
                <a:solidFill>
                  <a:schemeClr val="tx1">
                    <a:lumMod val="65000"/>
                    <a:lumOff val="35000"/>
                  </a:schemeClr>
                </a:solidFill>
                <a:latin typeface="Century Gothic" panose="020B0502020202020204" pitchFamily="34" charset="0"/>
              </a:rPr>
              <a:t>Low (or no) collision : Used in cryptography. Also known as ‘Cryptography Hash Function’ </a:t>
            </a:r>
          </a:p>
          <a:p>
            <a:pPr lvl="2">
              <a:lnSpc>
                <a:spcPct val="150000"/>
              </a:lnSpc>
              <a:buClr>
                <a:schemeClr val="accent1">
                  <a:lumMod val="75000"/>
                </a:schemeClr>
              </a:buClr>
            </a:pPr>
            <a:r>
              <a:rPr lang="en-US" sz="1200" dirty="0" smtClean="0">
                <a:solidFill>
                  <a:schemeClr val="tx1">
                    <a:lumMod val="65000"/>
                    <a:lumOff val="35000"/>
                  </a:schemeClr>
                </a:solidFill>
                <a:latin typeface="Century Gothic" panose="020B0502020202020204" pitchFamily="34" charset="0"/>
              </a:rPr>
              <a:t>MD5</a:t>
            </a:r>
            <a:r>
              <a:rPr lang="en-US" sz="1200" dirty="0">
                <a:solidFill>
                  <a:schemeClr val="tx1">
                    <a:lumMod val="65000"/>
                    <a:lumOff val="35000"/>
                  </a:schemeClr>
                </a:solidFill>
                <a:latin typeface="Century Gothic" panose="020B0502020202020204" pitchFamily="34" charset="0"/>
              </a:rPr>
              <a:t>, SHA256</a:t>
            </a:r>
          </a:p>
          <a:p>
            <a:pPr>
              <a:lnSpc>
                <a:spcPct val="150000"/>
              </a:lnSpc>
            </a:pPr>
            <a:endParaRPr lang="en-IN" sz="1600" dirty="0">
              <a:solidFill>
                <a:schemeClr val="tx1">
                  <a:lumMod val="65000"/>
                  <a:lumOff val="35000"/>
                </a:schemeClr>
              </a:solidFill>
              <a:latin typeface="Century Gothic" panose="020B0502020202020204" pitchFamily="34" charset="0"/>
            </a:endParaRPr>
          </a:p>
        </p:txBody>
      </p:sp>
      <p:grpSp>
        <p:nvGrpSpPr>
          <p:cNvPr id="63" name="Group 62"/>
          <p:cNvGrpSpPr/>
          <p:nvPr/>
        </p:nvGrpSpPr>
        <p:grpSpPr>
          <a:xfrm>
            <a:off x="5997809" y="1228976"/>
            <a:ext cx="5752693" cy="4465132"/>
            <a:chOff x="156673" y="5043518"/>
            <a:chExt cx="5752693" cy="4465132"/>
          </a:xfrm>
        </p:grpSpPr>
        <p:sp>
          <p:nvSpPr>
            <p:cNvPr id="64" name="Right Arrow 63"/>
            <p:cNvSpPr/>
            <p:nvPr/>
          </p:nvSpPr>
          <p:spPr>
            <a:xfrm>
              <a:off x="156673" y="5487538"/>
              <a:ext cx="5752693" cy="4021112"/>
            </a:xfrm>
            <a:prstGeom prst="rightArrow">
              <a:avLst>
                <a:gd name="adj1" fmla="val 29942"/>
                <a:gd name="adj2" fmla="val 6793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lumMod val="25000"/>
                    </a:schemeClr>
                  </a:solidFill>
                  <a:latin typeface="Century Gothic" panose="020B0502020202020204" pitchFamily="34" charset="0"/>
                </a:rPr>
                <a:t>        Divide</a:t>
              </a:r>
            </a:p>
            <a:p>
              <a:pPr algn="ctr"/>
              <a:r>
                <a:rPr lang="en-US" sz="2000" dirty="0">
                  <a:solidFill>
                    <a:schemeClr val="bg2">
                      <a:lumMod val="25000"/>
                    </a:schemeClr>
                  </a:solidFill>
                  <a:latin typeface="Century Gothic" panose="020B0502020202020204" pitchFamily="34" charset="0"/>
                </a:rPr>
                <a:t>         By 100</a:t>
              </a:r>
              <a:endParaRPr lang="en-IN" sz="1600" dirty="0">
                <a:solidFill>
                  <a:schemeClr val="bg2">
                    <a:lumMod val="25000"/>
                  </a:schemeClr>
                </a:solidFill>
                <a:latin typeface="Century Gothic" panose="020B0502020202020204" pitchFamily="34" charset="0"/>
              </a:endParaRPr>
            </a:p>
          </p:txBody>
        </p:sp>
        <p:sp>
          <p:nvSpPr>
            <p:cNvPr id="65" name="Rounded Rectangle 64"/>
            <p:cNvSpPr/>
            <p:nvPr/>
          </p:nvSpPr>
          <p:spPr>
            <a:xfrm>
              <a:off x="393266" y="5408196"/>
              <a:ext cx="2050119" cy="3871211"/>
            </a:xfrm>
            <a:prstGeom prst="roundRect">
              <a:avLst>
                <a:gd name="adj" fmla="val 11549"/>
              </a:avLst>
            </a:prstGeom>
            <a:solidFill>
              <a:srgbClr val="A3E4E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66" name="Flowchart: Alternate Process 65"/>
            <p:cNvSpPr/>
            <p:nvPr/>
          </p:nvSpPr>
          <p:spPr>
            <a:xfrm>
              <a:off x="595928" y="5590860"/>
              <a:ext cx="1566350" cy="53955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25000"/>
                    </a:schemeClr>
                  </a:solidFill>
                  <a:latin typeface="Century Gothic" panose="020B0502020202020204" pitchFamily="34" charset="0"/>
                </a:rPr>
                <a:t>101</a:t>
              </a:r>
              <a:endParaRPr lang="en-IN" sz="1600" dirty="0">
                <a:solidFill>
                  <a:schemeClr val="bg2">
                    <a:lumMod val="25000"/>
                  </a:schemeClr>
                </a:solidFill>
                <a:latin typeface="Century Gothic" panose="020B0502020202020204" pitchFamily="34" charset="0"/>
              </a:endParaRPr>
            </a:p>
          </p:txBody>
        </p:sp>
        <p:sp>
          <p:nvSpPr>
            <p:cNvPr id="68" name="Flowchart: Alternate Process 67"/>
            <p:cNvSpPr/>
            <p:nvPr/>
          </p:nvSpPr>
          <p:spPr>
            <a:xfrm>
              <a:off x="622203" y="6317017"/>
              <a:ext cx="1566350" cy="53955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25000"/>
                    </a:schemeClr>
                  </a:solidFill>
                  <a:latin typeface="Century Gothic" panose="020B0502020202020204" pitchFamily="34" charset="0"/>
                </a:rPr>
                <a:t>222</a:t>
              </a:r>
              <a:endParaRPr lang="en-IN" sz="1600" dirty="0">
                <a:solidFill>
                  <a:schemeClr val="bg2">
                    <a:lumMod val="25000"/>
                  </a:schemeClr>
                </a:solidFill>
                <a:latin typeface="Century Gothic" panose="020B0502020202020204" pitchFamily="34" charset="0"/>
              </a:endParaRPr>
            </a:p>
          </p:txBody>
        </p:sp>
        <p:sp>
          <p:nvSpPr>
            <p:cNvPr id="69" name="Flowchart: Alternate Process 68"/>
            <p:cNvSpPr/>
            <p:nvPr/>
          </p:nvSpPr>
          <p:spPr>
            <a:xfrm>
              <a:off x="622203" y="7081794"/>
              <a:ext cx="1566350" cy="53955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25000"/>
                    </a:schemeClr>
                  </a:solidFill>
                  <a:latin typeface="Century Gothic" panose="020B0502020202020204" pitchFamily="34" charset="0"/>
                </a:rPr>
                <a:t>131</a:t>
              </a:r>
              <a:endParaRPr lang="en-IN" sz="1600" dirty="0">
                <a:solidFill>
                  <a:schemeClr val="bg2">
                    <a:lumMod val="25000"/>
                  </a:schemeClr>
                </a:solidFill>
                <a:latin typeface="Century Gothic" panose="020B0502020202020204" pitchFamily="34" charset="0"/>
              </a:endParaRPr>
            </a:p>
          </p:txBody>
        </p:sp>
        <p:sp>
          <p:nvSpPr>
            <p:cNvPr id="70" name="Flowchart: Alternate Process 69"/>
            <p:cNvSpPr/>
            <p:nvPr/>
          </p:nvSpPr>
          <p:spPr>
            <a:xfrm>
              <a:off x="595928" y="7843076"/>
              <a:ext cx="1566350" cy="53955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25000"/>
                    </a:schemeClr>
                  </a:solidFill>
                  <a:latin typeface="Century Gothic" panose="020B0502020202020204" pitchFamily="34" charset="0"/>
                </a:rPr>
                <a:t>456</a:t>
              </a:r>
              <a:endParaRPr lang="en-IN" sz="2400" dirty="0">
                <a:solidFill>
                  <a:schemeClr val="bg2">
                    <a:lumMod val="25000"/>
                  </a:schemeClr>
                </a:solidFill>
                <a:latin typeface="Century Gothic" panose="020B0502020202020204" pitchFamily="34" charset="0"/>
              </a:endParaRPr>
            </a:p>
          </p:txBody>
        </p:sp>
        <p:sp>
          <p:nvSpPr>
            <p:cNvPr id="72" name="Flowchart: Alternate Process 71"/>
            <p:cNvSpPr/>
            <p:nvPr/>
          </p:nvSpPr>
          <p:spPr>
            <a:xfrm>
              <a:off x="578310" y="8603533"/>
              <a:ext cx="1566350" cy="53955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25000"/>
                    </a:schemeClr>
                  </a:solidFill>
                  <a:latin typeface="Century Gothic" panose="020B0502020202020204" pitchFamily="34" charset="0"/>
                </a:rPr>
                <a:t>390</a:t>
              </a:r>
              <a:endParaRPr lang="en-IN" sz="1600" dirty="0">
                <a:solidFill>
                  <a:schemeClr val="bg2">
                    <a:lumMod val="25000"/>
                  </a:schemeClr>
                </a:solidFill>
                <a:latin typeface="Century Gothic" panose="020B0502020202020204" pitchFamily="34" charset="0"/>
              </a:endParaRPr>
            </a:p>
          </p:txBody>
        </p:sp>
        <p:sp>
          <p:nvSpPr>
            <p:cNvPr id="73" name="Freeform 72"/>
            <p:cNvSpPr/>
            <p:nvPr/>
          </p:nvSpPr>
          <p:spPr>
            <a:xfrm>
              <a:off x="3515984" y="5408196"/>
              <a:ext cx="2045355" cy="3871211"/>
            </a:xfrm>
            <a:custGeom>
              <a:avLst/>
              <a:gdLst>
                <a:gd name="connsiteX0" fmla="*/ 0 w 3251200"/>
                <a:gd name="connsiteY0" fmla="*/ 541878 h 5418667"/>
                <a:gd name="connsiteX1" fmla="*/ 541878 w 3251200"/>
                <a:gd name="connsiteY1" fmla="*/ 0 h 5418667"/>
                <a:gd name="connsiteX2" fmla="*/ 2709322 w 3251200"/>
                <a:gd name="connsiteY2" fmla="*/ 0 h 5418667"/>
                <a:gd name="connsiteX3" fmla="*/ 3251200 w 3251200"/>
                <a:gd name="connsiteY3" fmla="*/ 541878 h 5418667"/>
                <a:gd name="connsiteX4" fmla="*/ 3251200 w 3251200"/>
                <a:gd name="connsiteY4" fmla="*/ 4876789 h 5418667"/>
                <a:gd name="connsiteX5" fmla="*/ 2709322 w 3251200"/>
                <a:gd name="connsiteY5" fmla="*/ 5418667 h 5418667"/>
                <a:gd name="connsiteX6" fmla="*/ 541878 w 3251200"/>
                <a:gd name="connsiteY6" fmla="*/ 5418667 h 5418667"/>
                <a:gd name="connsiteX7" fmla="*/ 0 w 3251200"/>
                <a:gd name="connsiteY7" fmla="*/ 4876789 h 5418667"/>
                <a:gd name="connsiteX8" fmla="*/ 0 w 3251200"/>
                <a:gd name="connsiteY8" fmla="*/ 541878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1200" h="5418667">
                  <a:moveTo>
                    <a:pt x="0" y="541878"/>
                  </a:moveTo>
                  <a:cubicBezTo>
                    <a:pt x="0" y="242607"/>
                    <a:pt x="242607" y="0"/>
                    <a:pt x="541878" y="0"/>
                  </a:cubicBezTo>
                  <a:lnTo>
                    <a:pt x="2709322" y="0"/>
                  </a:lnTo>
                  <a:cubicBezTo>
                    <a:pt x="3008593" y="0"/>
                    <a:pt x="3251200" y="242607"/>
                    <a:pt x="3251200" y="541878"/>
                  </a:cubicBezTo>
                  <a:lnTo>
                    <a:pt x="3251200" y="4876789"/>
                  </a:lnTo>
                  <a:cubicBezTo>
                    <a:pt x="3251200" y="5176060"/>
                    <a:pt x="3008593" y="5418667"/>
                    <a:pt x="2709322" y="5418667"/>
                  </a:cubicBezTo>
                  <a:lnTo>
                    <a:pt x="541878" y="5418667"/>
                  </a:lnTo>
                  <a:cubicBezTo>
                    <a:pt x="242607" y="5418667"/>
                    <a:pt x="0" y="5176060"/>
                    <a:pt x="0" y="4876789"/>
                  </a:cubicBezTo>
                  <a:lnTo>
                    <a:pt x="0" y="541878"/>
                  </a:lnTo>
                  <a:close/>
                </a:path>
              </a:pathLst>
            </a:custGeom>
            <a:solidFill>
              <a:srgbClr val="1FBECA">
                <a:alpha val="60000"/>
              </a:srgbClr>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361" tIns="282536" rIns="406361" bIns="282536" numCol="1" spcCol="1270" anchor="ctr" anchorCtr="0">
              <a:noAutofit/>
            </a:bodyPr>
            <a:lstStyle/>
            <a:p>
              <a:pPr lvl="0" algn="ctr" defTabSz="2889250">
                <a:lnSpc>
                  <a:spcPct val="90000"/>
                </a:lnSpc>
                <a:spcBef>
                  <a:spcPct val="0"/>
                </a:spcBef>
                <a:spcAft>
                  <a:spcPct val="35000"/>
                </a:spcAft>
              </a:pPr>
              <a:endParaRPr lang="en-IN" sz="6000" kern="1200">
                <a:latin typeface="Century Gothic" panose="020B0502020202020204" pitchFamily="34" charset="0"/>
              </a:endParaRPr>
            </a:p>
          </p:txBody>
        </p:sp>
        <p:sp>
          <p:nvSpPr>
            <p:cNvPr id="74" name="Flowchart: Alternate Process 73"/>
            <p:cNvSpPr/>
            <p:nvPr/>
          </p:nvSpPr>
          <p:spPr>
            <a:xfrm>
              <a:off x="3791482" y="5699881"/>
              <a:ext cx="1583968" cy="540000"/>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65000"/>
                      <a:lumOff val="35000"/>
                    </a:schemeClr>
                  </a:solidFill>
                  <a:latin typeface="Century Gothic" panose="020B0502020202020204" pitchFamily="34" charset="0"/>
                </a:rPr>
                <a:t>1</a:t>
              </a:r>
              <a:endParaRPr lang="en-IN" sz="1600" dirty="0">
                <a:solidFill>
                  <a:schemeClr val="tx1">
                    <a:lumMod val="65000"/>
                    <a:lumOff val="35000"/>
                  </a:schemeClr>
                </a:solidFill>
                <a:latin typeface="Century Gothic" panose="020B0502020202020204" pitchFamily="34" charset="0"/>
              </a:endParaRPr>
            </a:p>
          </p:txBody>
        </p:sp>
        <p:cxnSp>
          <p:nvCxnSpPr>
            <p:cNvPr id="75" name="Straight Arrow Connector 74"/>
            <p:cNvCxnSpPr>
              <a:stCxn id="66" idx="3"/>
              <a:endCxn id="74" idx="1"/>
            </p:cNvCxnSpPr>
            <p:nvPr/>
          </p:nvCxnSpPr>
          <p:spPr>
            <a:xfrm>
              <a:off x="2162278" y="5860639"/>
              <a:ext cx="1629204" cy="1092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9" idx="3"/>
              <a:endCxn id="74" idx="1"/>
            </p:cNvCxnSpPr>
            <p:nvPr/>
          </p:nvCxnSpPr>
          <p:spPr>
            <a:xfrm flipV="1">
              <a:off x="2188553" y="5969881"/>
              <a:ext cx="1602929" cy="13816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8" idx="3"/>
              <a:endCxn id="81" idx="1"/>
            </p:cNvCxnSpPr>
            <p:nvPr/>
          </p:nvCxnSpPr>
          <p:spPr>
            <a:xfrm>
              <a:off x="2188553" y="6586796"/>
              <a:ext cx="1596454" cy="148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2" idx="3"/>
              <a:endCxn id="82" idx="1"/>
            </p:cNvCxnSpPr>
            <p:nvPr/>
          </p:nvCxnSpPr>
          <p:spPr>
            <a:xfrm flipV="1">
              <a:off x="2144660" y="7500407"/>
              <a:ext cx="1663016" cy="13729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0" idx="3"/>
              <a:endCxn id="83" idx="1"/>
            </p:cNvCxnSpPr>
            <p:nvPr/>
          </p:nvCxnSpPr>
          <p:spPr>
            <a:xfrm>
              <a:off x="2162278" y="8112855"/>
              <a:ext cx="1629726" cy="1084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162486" y="5043518"/>
              <a:ext cx="1563414" cy="338554"/>
            </a:xfrm>
            <a:prstGeom prst="rect">
              <a:avLst/>
            </a:prstGeom>
            <a:noFill/>
          </p:spPr>
          <p:txBody>
            <a:bodyPr wrap="square" rtlCol="0">
              <a:spAutoFit/>
            </a:bodyPr>
            <a:lstStyle/>
            <a:p>
              <a:r>
                <a:rPr lang="en-US" sz="1600" dirty="0">
                  <a:latin typeface="Century Gothic" panose="020B0502020202020204" pitchFamily="34" charset="0"/>
                </a:rPr>
                <a:t>Hash Codes</a:t>
              </a:r>
              <a:endParaRPr lang="en-IN" sz="1600" dirty="0">
                <a:latin typeface="Century Gothic" panose="020B0502020202020204" pitchFamily="34" charset="0"/>
              </a:endParaRPr>
            </a:p>
          </p:txBody>
        </p:sp>
        <p:sp>
          <p:nvSpPr>
            <p:cNvPr id="81" name="Flowchart: Alternate Process 80"/>
            <p:cNvSpPr/>
            <p:nvPr/>
          </p:nvSpPr>
          <p:spPr>
            <a:xfrm>
              <a:off x="3785007" y="6465144"/>
              <a:ext cx="1583968" cy="540000"/>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65000"/>
                      <a:lumOff val="35000"/>
                    </a:schemeClr>
                  </a:solidFill>
                  <a:latin typeface="Century Gothic" panose="020B0502020202020204" pitchFamily="34" charset="0"/>
                </a:rPr>
                <a:t>2</a:t>
              </a:r>
              <a:endParaRPr lang="en-IN" sz="1600" dirty="0">
                <a:solidFill>
                  <a:schemeClr val="tx1">
                    <a:lumMod val="65000"/>
                    <a:lumOff val="35000"/>
                  </a:schemeClr>
                </a:solidFill>
                <a:latin typeface="Century Gothic" panose="020B0502020202020204" pitchFamily="34" charset="0"/>
              </a:endParaRPr>
            </a:p>
          </p:txBody>
        </p:sp>
        <p:sp>
          <p:nvSpPr>
            <p:cNvPr id="82" name="Flowchart: Alternate Process 81"/>
            <p:cNvSpPr/>
            <p:nvPr/>
          </p:nvSpPr>
          <p:spPr>
            <a:xfrm>
              <a:off x="3807676" y="7230407"/>
              <a:ext cx="1583968" cy="540000"/>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65000"/>
                      <a:lumOff val="35000"/>
                    </a:schemeClr>
                  </a:solidFill>
                  <a:latin typeface="Century Gothic" panose="020B0502020202020204" pitchFamily="34" charset="0"/>
                </a:rPr>
                <a:t>3</a:t>
              </a:r>
              <a:endParaRPr lang="en-IN" sz="1600" dirty="0">
                <a:solidFill>
                  <a:schemeClr val="tx1">
                    <a:lumMod val="65000"/>
                    <a:lumOff val="35000"/>
                  </a:schemeClr>
                </a:solidFill>
                <a:latin typeface="Century Gothic" panose="020B0502020202020204" pitchFamily="34" charset="0"/>
              </a:endParaRPr>
            </a:p>
          </p:txBody>
        </p:sp>
        <p:sp>
          <p:nvSpPr>
            <p:cNvPr id="83" name="Flowchart: Alternate Process 82"/>
            <p:cNvSpPr/>
            <p:nvPr/>
          </p:nvSpPr>
          <p:spPr>
            <a:xfrm>
              <a:off x="3792004" y="7951348"/>
              <a:ext cx="1583968" cy="540000"/>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65000"/>
                      <a:lumOff val="35000"/>
                    </a:schemeClr>
                  </a:solidFill>
                  <a:latin typeface="Century Gothic" panose="020B0502020202020204" pitchFamily="34" charset="0"/>
                </a:rPr>
                <a:t>4</a:t>
              </a:r>
              <a:endParaRPr lang="en-IN" sz="1600" dirty="0">
                <a:solidFill>
                  <a:schemeClr val="tx1">
                    <a:lumMod val="65000"/>
                    <a:lumOff val="35000"/>
                  </a:schemeClr>
                </a:solidFill>
                <a:latin typeface="Century Gothic" panose="020B0502020202020204" pitchFamily="34" charset="0"/>
              </a:endParaRPr>
            </a:p>
          </p:txBody>
        </p:sp>
        <p:sp>
          <p:nvSpPr>
            <p:cNvPr id="84" name="Flowchart: Alternate Process 83"/>
            <p:cNvSpPr/>
            <p:nvPr/>
          </p:nvSpPr>
          <p:spPr>
            <a:xfrm>
              <a:off x="3780532" y="8624518"/>
              <a:ext cx="1583968" cy="540000"/>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65000"/>
                      <a:lumOff val="35000"/>
                    </a:schemeClr>
                  </a:solidFill>
                  <a:latin typeface="Century Gothic" panose="020B0502020202020204" pitchFamily="34" charset="0"/>
                </a:rPr>
                <a:t>5</a:t>
              </a:r>
              <a:endParaRPr lang="en-IN" sz="1600" dirty="0">
                <a:solidFill>
                  <a:schemeClr val="tx1">
                    <a:lumMod val="65000"/>
                    <a:lumOff val="35000"/>
                  </a:schemeClr>
                </a:solidFill>
                <a:latin typeface="Century Gothic" panose="020B0502020202020204" pitchFamily="34" charset="0"/>
              </a:endParaRPr>
            </a:p>
          </p:txBody>
        </p:sp>
      </p:grpSp>
      <p:grpSp>
        <p:nvGrpSpPr>
          <p:cNvPr id="85" name="Group 84"/>
          <p:cNvGrpSpPr/>
          <p:nvPr/>
        </p:nvGrpSpPr>
        <p:grpSpPr>
          <a:xfrm>
            <a:off x="4745364" y="1575289"/>
            <a:ext cx="7446636" cy="4397628"/>
            <a:chOff x="-278780" y="1145326"/>
            <a:chExt cx="7465102" cy="4071752"/>
          </a:xfrm>
        </p:grpSpPr>
        <p:sp>
          <p:nvSpPr>
            <p:cNvPr id="86" name="Right Arrow 85"/>
            <p:cNvSpPr/>
            <p:nvPr/>
          </p:nvSpPr>
          <p:spPr>
            <a:xfrm>
              <a:off x="-278780" y="1195966"/>
              <a:ext cx="7465102" cy="4021112"/>
            </a:xfrm>
            <a:prstGeom prst="rightArrow">
              <a:avLst>
                <a:gd name="adj1" fmla="val 42617"/>
                <a:gd name="adj2" fmla="val 8423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25000"/>
                    </a:schemeClr>
                  </a:solidFill>
                  <a:latin typeface="Century Gothic" panose="020B0502020202020204" pitchFamily="34" charset="0"/>
                </a:rPr>
                <a:t>                                </a:t>
              </a:r>
              <a:r>
                <a:rPr lang="en-US" sz="2400" dirty="0">
                  <a:solidFill>
                    <a:schemeClr val="bg2">
                      <a:lumMod val="25000"/>
                    </a:schemeClr>
                  </a:solidFill>
                  <a:latin typeface="Century Gothic" panose="020B0502020202020204" pitchFamily="34" charset="0"/>
                </a:rPr>
                <a:t>md5</a:t>
              </a:r>
              <a:endParaRPr lang="en-IN" sz="1600" dirty="0">
                <a:solidFill>
                  <a:schemeClr val="bg2">
                    <a:lumMod val="25000"/>
                  </a:schemeClr>
                </a:solidFill>
                <a:latin typeface="Century Gothic" panose="020B0502020202020204" pitchFamily="34" charset="0"/>
              </a:endParaRPr>
            </a:p>
          </p:txBody>
        </p:sp>
        <p:sp>
          <p:nvSpPr>
            <p:cNvPr id="87" name="Rounded Rectangle 86"/>
            <p:cNvSpPr/>
            <p:nvPr/>
          </p:nvSpPr>
          <p:spPr>
            <a:xfrm>
              <a:off x="4177775" y="1465789"/>
              <a:ext cx="2666517" cy="3450985"/>
            </a:xfrm>
            <a:prstGeom prst="roundRect">
              <a:avLst>
                <a:gd name="adj" fmla="val 7872"/>
              </a:avLst>
            </a:prstGeom>
            <a:solidFill>
              <a:srgbClr val="1FBECA">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88" name="Rounded Rectangle 87"/>
            <p:cNvSpPr/>
            <p:nvPr/>
          </p:nvSpPr>
          <p:spPr>
            <a:xfrm>
              <a:off x="-98649" y="1465789"/>
              <a:ext cx="3162925" cy="3450985"/>
            </a:xfrm>
            <a:prstGeom prst="roundRect">
              <a:avLst>
                <a:gd name="adj" fmla="val 9558"/>
              </a:avLst>
            </a:prstGeom>
            <a:solidFill>
              <a:srgbClr val="A3E4E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Century Gothic" panose="020B0502020202020204" pitchFamily="34" charset="0"/>
              </a:endParaRPr>
            </a:p>
          </p:txBody>
        </p:sp>
        <p:sp>
          <p:nvSpPr>
            <p:cNvPr id="89" name="Rounded Rectangle 88"/>
            <p:cNvSpPr/>
            <p:nvPr/>
          </p:nvSpPr>
          <p:spPr>
            <a:xfrm>
              <a:off x="21272" y="1615690"/>
              <a:ext cx="2905594" cy="6645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2">
                      <a:lumMod val="25000"/>
                    </a:schemeClr>
                  </a:solidFill>
                  <a:latin typeface="Century Gothic" panose="020B0502020202020204" pitchFamily="34" charset="0"/>
                </a:rPr>
                <a:t>The quick brown fox jumps over the lazy dog</a:t>
              </a:r>
              <a:endParaRPr lang="en-IN" sz="1600" dirty="0">
                <a:solidFill>
                  <a:schemeClr val="bg2">
                    <a:lumMod val="25000"/>
                  </a:schemeClr>
                </a:solidFill>
                <a:latin typeface="Century Gothic" panose="020B0502020202020204" pitchFamily="34" charset="0"/>
              </a:endParaRPr>
            </a:p>
          </p:txBody>
        </p:sp>
        <p:sp>
          <p:nvSpPr>
            <p:cNvPr id="90" name="Rounded Rectangle 89"/>
            <p:cNvSpPr/>
            <p:nvPr/>
          </p:nvSpPr>
          <p:spPr>
            <a:xfrm>
              <a:off x="21271" y="2442646"/>
              <a:ext cx="2905595" cy="6645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chemeClr val="bg2">
                      <a:lumMod val="25000"/>
                    </a:schemeClr>
                  </a:solidFill>
                  <a:latin typeface="Century Gothic" panose="020B0502020202020204" pitchFamily="34" charset="0"/>
                </a:rPr>
                <a:t>The quick brown fox jumps over the lazy dog</a:t>
              </a:r>
              <a:r>
                <a:rPr lang="en-IN" sz="1600" b="1" dirty="0" smtClean="0">
                  <a:solidFill>
                    <a:srgbClr val="FF0000"/>
                  </a:solidFill>
                  <a:latin typeface="Century Gothic" panose="020B0502020202020204" pitchFamily="34" charset="0"/>
                </a:rPr>
                <a:t>.</a:t>
              </a:r>
              <a:endParaRPr lang="en-IN" sz="1600" dirty="0">
                <a:solidFill>
                  <a:srgbClr val="FF0000"/>
                </a:solidFill>
                <a:latin typeface="Century Gothic" panose="020B0502020202020204" pitchFamily="34" charset="0"/>
              </a:endParaRPr>
            </a:p>
          </p:txBody>
        </p:sp>
        <p:sp>
          <p:nvSpPr>
            <p:cNvPr id="91" name="Rounded Rectangle 90"/>
            <p:cNvSpPr/>
            <p:nvPr/>
          </p:nvSpPr>
          <p:spPr>
            <a:xfrm>
              <a:off x="21271" y="3269602"/>
              <a:ext cx="2905595" cy="6645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2">
                      <a:lumMod val="25000"/>
                    </a:schemeClr>
                  </a:solidFill>
                  <a:latin typeface="Century Gothic" panose="020B0502020202020204" pitchFamily="34" charset="0"/>
                </a:rPr>
                <a:t>The quick brown fox jumps </a:t>
              </a:r>
              <a:r>
                <a:rPr lang="en-IN" sz="1600" b="1" dirty="0" err="1" smtClean="0">
                  <a:solidFill>
                    <a:schemeClr val="bg2">
                      <a:lumMod val="25000"/>
                    </a:schemeClr>
                  </a:solidFill>
                  <a:latin typeface="Century Gothic" panose="020B0502020202020204" pitchFamily="34" charset="0"/>
                </a:rPr>
                <a:t>o</a:t>
              </a:r>
              <a:r>
                <a:rPr lang="en-IN" sz="1600" b="1" dirty="0" err="1" smtClean="0">
                  <a:solidFill>
                    <a:srgbClr val="FF0000"/>
                  </a:solidFill>
                  <a:latin typeface="Century Gothic" panose="020B0502020202020204" pitchFamily="34" charset="0"/>
                </a:rPr>
                <a:t>hk</a:t>
              </a:r>
              <a:r>
                <a:rPr lang="en-IN" sz="1600" b="1" dirty="0" err="1" smtClean="0">
                  <a:solidFill>
                    <a:schemeClr val="bg2">
                      <a:lumMod val="25000"/>
                    </a:schemeClr>
                  </a:solidFill>
                  <a:latin typeface="Century Gothic" panose="020B0502020202020204" pitchFamily="34" charset="0"/>
                </a:rPr>
                <a:t>r</a:t>
              </a:r>
              <a:r>
                <a:rPr lang="en-IN" sz="1600" b="1" dirty="0" smtClean="0">
                  <a:solidFill>
                    <a:schemeClr val="bg2">
                      <a:lumMod val="25000"/>
                    </a:schemeClr>
                  </a:solidFill>
                  <a:latin typeface="Century Gothic" panose="020B0502020202020204" pitchFamily="34" charset="0"/>
                </a:rPr>
                <a:t> </a:t>
              </a:r>
              <a:r>
                <a:rPr lang="en-IN" sz="1600" b="1" dirty="0">
                  <a:solidFill>
                    <a:schemeClr val="bg2">
                      <a:lumMod val="25000"/>
                    </a:schemeClr>
                  </a:solidFill>
                  <a:latin typeface="Century Gothic" panose="020B0502020202020204" pitchFamily="34" charset="0"/>
                </a:rPr>
                <a:t>the lazy dog</a:t>
              </a:r>
              <a:endParaRPr lang="en-IN" sz="1600" dirty="0">
                <a:solidFill>
                  <a:schemeClr val="bg2">
                    <a:lumMod val="25000"/>
                  </a:schemeClr>
                </a:solidFill>
                <a:latin typeface="Century Gothic" panose="020B0502020202020204" pitchFamily="34" charset="0"/>
              </a:endParaRPr>
            </a:p>
          </p:txBody>
        </p:sp>
        <p:sp>
          <p:nvSpPr>
            <p:cNvPr id="92" name="Rounded Rectangle 91"/>
            <p:cNvSpPr/>
            <p:nvPr/>
          </p:nvSpPr>
          <p:spPr>
            <a:xfrm>
              <a:off x="21271" y="4096558"/>
              <a:ext cx="2905595" cy="6645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bg2">
                      <a:lumMod val="25000"/>
                    </a:schemeClr>
                  </a:solidFill>
                  <a:latin typeface="Century Gothic" panose="020B0502020202020204" pitchFamily="34" charset="0"/>
                </a:rPr>
                <a:t>The quick </a:t>
              </a:r>
              <a:r>
                <a:rPr lang="en-IN" sz="1600" b="1" dirty="0" err="1" smtClean="0">
                  <a:solidFill>
                    <a:schemeClr val="bg2">
                      <a:lumMod val="25000"/>
                    </a:schemeClr>
                  </a:solidFill>
                  <a:latin typeface="Century Gothic" panose="020B0502020202020204" pitchFamily="34" charset="0"/>
                </a:rPr>
                <a:t>b</a:t>
              </a:r>
              <a:r>
                <a:rPr lang="en-IN" sz="1600" b="1" dirty="0" err="1" smtClean="0">
                  <a:solidFill>
                    <a:srgbClr val="FF0000"/>
                  </a:solidFill>
                  <a:latin typeface="Century Gothic" panose="020B0502020202020204" pitchFamily="34" charset="0"/>
                </a:rPr>
                <a:t>jl</a:t>
              </a:r>
              <a:r>
                <a:rPr lang="en-IN" sz="1600" b="1" dirty="0" err="1" smtClean="0">
                  <a:solidFill>
                    <a:schemeClr val="bg2">
                      <a:lumMod val="25000"/>
                    </a:schemeClr>
                  </a:solidFill>
                  <a:latin typeface="Century Gothic" panose="020B0502020202020204" pitchFamily="34" charset="0"/>
                </a:rPr>
                <a:t>wn</a:t>
              </a:r>
              <a:r>
                <a:rPr lang="en-IN" sz="1600" b="1" dirty="0" smtClean="0">
                  <a:solidFill>
                    <a:schemeClr val="bg2">
                      <a:lumMod val="25000"/>
                    </a:schemeClr>
                  </a:solidFill>
                  <a:latin typeface="Century Gothic" panose="020B0502020202020204" pitchFamily="34" charset="0"/>
                </a:rPr>
                <a:t> </a:t>
              </a:r>
              <a:r>
                <a:rPr lang="en-IN" sz="1600" b="1" dirty="0">
                  <a:solidFill>
                    <a:schemeClr val="bg2">
                      <a:lumMod val="25000"/>
                    </a:schemeClr>
                  </a:solidFill>
                  <a:latin typeface="Century Gothic" panose="020B0502020202020204" pitchFamily="34" charset="0"/>
                </a:rPr>
                <a:t>fox jumps over the lazy dog</a:t>
              </a:r>
              <a:endParaRPr lang="en-IN" sz="1600" dirty="0">
                <a:solidFill>
                  <a:schemeClr val="bg2">
                    <a:lumMod val="25000"/>
                  </a:schemeClr>
                </a:solidFill>
                <a:latin typeface="Century Gothic" panose="020B0502020202020204" pitchFamily="34" charset="0"/>
              </a:endParaRPr>
            </a:p>
          </p:txBody>
        </p:sp>
        <p:sp>
          <p:nvSpPr>
            <p:cNvPr id="93" name="Rounded Rectangle 92"/>
            <p:cNvSpPr/>
            <p:nvPr/>
          </p:nvSpPr>
          <p:spPr>
            <a:xfrm>
              <a:off x="4293468" y="1600699"/>
              <a:ext cx="2425910" cy="66456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2">
                      <a:lumMod val="25000"/>
                    </a:schemeClr>
                  </a:solidFill>
                  <a:latin typeface="Century Gothic" panose="020B0502020202020204" pitchFamily="34" charset="0"/>
                </a:rPr>
                <a:t>9E10 7D9D 372B B682</a:t>
              </a:r>
            </a:p>
            <a:p>
              <a:pPr algn="ctr"/>
              <a:r>
                <a:rPr lang="en-IN" sz="1400" dirty="0">
                  <a:solidFill>
                    <a:schemeClr val="bg2">
                      <a:lumMod val="25000"/>
                    </a:schemeClr>
                  </a:solidFill>
                  <a:latin typeface="Century Gothic" panose="020B0502020202020204" pitchFamily="34" charset="0"/>
                </a:rPr>
                <a:t> 6BD8 1D35 42A4 19D6</a:t>
              </a:r>
            </a:p>
          </p:txBody>
        </p:sp>
        <p:sp>
          <p:nvSpPr>
            <p:cNvPr id="94" name="Rounded Rectangle 93"/>
            <p:cNvSpPr/>
            <p:nvPr/>
          </p:nvSpPr>
          <p:spPr>
            <a:xfrm>
              <a:off x="4340937" y="2427655"/>
              <a:ext cx="2378441" cy="66456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2">
                      <a:lumMod val="25000"/>
                    </a:schemeClr>
                  </a:solidFill>
                  <a:latin typeface="Century Gothic" panose="020B0502020202020204" pitchFamily="34" charset="0"/>
                </a:rPr>
                <a:t>E4D9 09C2 90D0 FB1C A068 FFAD DF22 CBD0</a:t>
              </a:r>
              <a:endParaRPr lang="en-IN" sz="1400" dirty="0">
                <a:solidFill>
                  <a:schemeClr val="bg2">
                    <a:lumMod val="25000"/>
                  </a:schemeClr>
                </a:solidFill>
                <a:latin typeface="Century Gothic" panose="020B0502020202020204" pitchFamily="34" charset="0"/>
              </a:endParaRPr>
            </a:p>
          </p:txBody>
        </p:sp>
        <p:sp>
          <p:nvSpPr>
            <p:cNvPr id="95" name="Rounded Rectangle 94"/>
            <p:cNvSpPr/>
            <p:nvPr/>
          </p:nvSpPr>
          <p:spPr>
            <a:xfrm>
              <a:off x="4340937" y="3254611"/>
              <a:ext cx="2378441" cy="66456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2">
                      <a:lumMod val="25000"/>
                    </a:schemeClr>
                  </a:solidFill>
                  <a:latin typeface="Century Gothic" panose="020B0502020202020204" pitchFamily="34" charset="0"/>
                </a:rPr>
                <a:t>86DE 9E36 B93C E716 C000 1E37 6851 B0CC</a:t>
              </a:r>
              <a:endParaRPr lang="en-IN" sz="1400" dirty="0">
                <a:solidFill>
                  <a:schemeClr val="bg2">
                    <a:lumMod val="25000"/>
                  </a:schemeClr>
                </a:solidFill>
                <a:latin typeface="Century Gothic" panose="020B0502020202020204" pitchFamily="34" charset="0"/>
              </a:endParaRPr>
            </a:p>
          </p:txBody>
        </p:sp>
        <p:sp>
          <p:nvSpPr>
            <p:cNvPr id="96" name="Rounded Rectangle 95"/>
            <p:cNvSpPr/>
            <p:nvPr/>
          </p:nvSpPr>
          <p:spPr>
            <a:xfrm>
              <a:off x="4340937" y="4081567"/>
              <a:ext cx="2378441" cy="66456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2">
                      <a:lumMod val="25000"/>
                    </a:schemeClr>
                  </a:solidFill>
                  <a:latin typeface="Century Gothic" panose="020B0502020202020204" pitchFamily="34" charset="0"/>
                </a:rPr>
                <a:t>5777 AEB4 3AF4 2C35 5521 389A 48E4 DA5F</a:t>
              </a:r>
              <a:endParaRPr lang="en-IN" sz="1400" dirty="0">
                <a:solidFill>
                  <a:schemeClr val="bg2">
                    <a:lumMod val="25000"/>
                  </a:schemeClr>
                </a:solidFill>
                <a:latin typeface="Century Gothic" panose="020B0502020202020204" pitchFamily="34" charset="0"/>
              </a:endParaRPr>
            </a:p>
          </p:txBody>
        </p:sp>
        <p:cxnSp>
          <p:nvCxnSpPr>
            <p:cNvPr id="97" name="Straight Arrow Connector 96"/>
            <p:cNvCxnSpPr>
              <a:stCxn id="89" idx="3"/>
              <a:endCxn id="93" idx="1"/>
            </p:cNvCxnSpPr>
            <p:nvPr/>
          </p:nvCxnSpPr>
          <p:spPr>
            <a:xfrm flipV="1">
              <a:off x="2926866" y="1932984"/>
              <a:ext cx="1366602" cy="14991"/>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97"/>
            <p:cNvCxnSpPr>
              <a:stCxn id="90" idx="3"/>
              <a:endCxn id="94" idx="1"/>
            </p:cNvCxnSpPr>
            <p:nvPr/>
          </p:nvCxnSpPr>
          <p:spPr>
            <a:xfrm flipV="1">
              <a:off x="2926866" y="2759940"/>
              <a:ext cx="1414071" cy="14991"/>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p:cNvCxnSpPr>
              <a:stCxn id="91" idx="3"/>
              <a:endCxn id="95" idx="1"/>
            </p:cNvCxnSpPr>
            <p:nvPr/>
          </p:nvCxnSpPr>
          <p:spPr>
            <a:xfrm flipV="1">
              <a:off x="2926866" y="3586896"/>
              <a:ext cx="1414071" cy="14991"/>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p:cNvCxnSpPr>
              <a:stCxn id="92" idx="3"/>
              <a:endCxn id="96" idx="1"/>
            </p:cNvCxnSpPr>
            <p:nvPr/>
          </p:nvCxnSpPr>
          <p:spPr>
            <a:xfrm flipV="1">
              <a:off x="2926866" y="4413852"/>
              <a:ext cx="1414071" cy="14991"/>
            </a:xfrm>
            <a:prstGeom prst="straightConnector1">
              <a:avLst/>
            </a:prstGeom>
            <a:ln w="3810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04" name="TextBox 103"/>
            <p:cNvSpPr txBox="1"/>
            <p:nvPr/>
          </p:nvSpPr>
          <p:spPr>
            <a:xfrm>
              <a:off x="5479011" y="1145326"/>
              <a:ext cx="1563414" cy="313466"/>
            </a:xfrm>
            <a:prstGeom prst="rect">
              <a:avLst/>
            </a:prstGeom>
            <a:noFill/>
          </p:spPr>
          <p:txBody>
            <a:bodyPr wrap="square" rtlCol="0">
              <a:spAutoFit/>
            </a:bodyPr>
            <a:lstStyle/>
            <a:p>
              <a:r>
                <a:rPr lang="en-US" sz="1600" dirty="0">
                  <a:latin typeface="Century Gothic" panose="020B0502020202020204" pitchFamily="34" charset="0"/>
                </a:rPr>
                <a:t>Digest</a:t>
              </a:r>
              <a:endParaRPr lang="en-IN" sz="1600" dirty="0">
                <a:latin typeface="Century Gothic" panose="020B0502020202020204" pitchFamily="34" charset="0"/>
              </a:endParaRPr>
            </a:p>
          </p:txBody>
        </p:sp>
      </p:grpSp>
      <p:sp>
        <p:nvSpPr>
          <p:cNvPr id="41" name="Rectangle 40"/>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HASHING</a:t>
            </a:r>
            <a:endParaRPr lang="en-US" sz="2800" dirty="0">
              <a:solidFill>
                <a:srgbClr val="002060"/>
              </a:solidFill>
            </a:endParaRPr>
          </a:p>
        </p:txBody>
      </p:sp>
    </p:spTree>
    <p:extLst>
      <p:ext uri="{BB962C8B-B14F-4D97-AF65-F5344CB8AC3E}">
        <p14:creationId xmlns:p14="http://schemas.microsoft.com/office/powerpoint/2010/main" val="140518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xit" presetSubtype="0" fill="hold" nodeType="clickEffect">
                                  <p:stCondLst>
                                    <p:cond delay="0"/>
                                  </p:stCondLst>
                                  <p:childTnLst>
                                    <p:animEffect transition="out" filter="fade">
                                      <p:cBhvr>
                                        <p:cTn id="30" dur="1000"/>
                                        <p:tgtEl>
                                          <p:spTgt spid="63"/>
                                        </p:tgtEl>
                                      </p:cBhvr>
                                    </p:animEffect>
                                    <p:anim calcmode="lin" valueType="num">
                                      <p:cBhvr>
                                        <p:cTn id="31" dur="1000"/>
                                        <p:tgtEl>
                                          <p:spTgt spid="63"/>
                                        </p:tgtEl>
                                        <p:attrNameLst>
                                          <p:attrName>ppt_x</p:attrName>
                                        </p:attrNameLst>
                                      </p:cBhvr>
                                      <p:tavLst>
                                        <p:tav tm="0">
                                          <p:val>
                                            <p:strVal val="ppt_x"/>
                                          </p:val>
                                        </p:tav>
                                        <p:tav tm="100000">
                                          <p:val>
                                            <p:strVal val="ppt_x"/>
                                          </p:val>
                                        </p:tav>
                                      </p:tavLst>
                                    </p:anim>
                                    <p:anim calcmode="lin" valueType="num">
                                      <p:cBhvr>
                                        <p:cTn id="32" dur="1000"/>
                                        <p:tgtEl>
                                          <p:spTgt spid="63"/>
                                        </p:tgtEl>
                                        <p:attrNameLst>
                                          <p:attrName>ppt_y</p:attrName>
                                        </p:attrNameLst>
                                      </p:cBhvr>
                                      <p:tavLst>
                                        <p:tav tm="0">
                                          <p:val>
                                            <p:strVal val="ppt_y"/>
                                          </p:val>
                                        </p:tav>
                                        <p:tav tm="100000">
                                          <p:val>
                                            <p:strVal val="ppt_y-.1"/>
                                          </p:val>
                                        </p:tav>
                                      </p:tavLst>
                                    </p:anim>
                                    <p:set>
                                      <p:cBhvr>
                                        <p:cTn id="33" dur="1" fill="hold">
                                          <p:stCondLst>
                                            <p:cond delay="999"/>
                                          </p:stCondLst>
                                        </p:cTn>
                                        <p:tgtEl>
                                          <p:spTgt spid="63"/>
                                        </p:tgtEl>
                                        <p:attrNameLst>
                                          <p:attrName>style.visibility</p:attrName>
                                        </p:attrNameLst>
                                      </p:cBhvr>
                                      <p:to>
                                        <p:strVal val="hidden"/>
                                      </p:to>
                                    </p:set>
                                  </p:childTnLst>
                                </p:cTn>
                              </p:par>
                              <p:par>
                                <p:cTn id="34" presetID="42" presetClass="entr" presetSubtype="0" fill="hold" grpId="0" nodeType="withEffect">
                                  <p:stCondLst>
                                    <p:cond delay="50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50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50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1000"/>
                                        <p:tgtEl>
                                          <p:spTgt spid="85"/>
                                        </p:tgtEl>
                                      </p:cBhvr>
                                    </p:animEffect>
                                    <p:anim calcmode="lin" valueType="num">
                                      <p:cBhvr>
                                        <p:cTn id="47" dur="1000" fill="hold"/>
                                        <p:tgtEl>
                                          <p:spTgt spid="85"/>
                                        </p:tgtEl>
                                        <p:attrNameLst>
                                          <p:attrName>ppt_x</p:attrName>
                                        </p:attrNameLst>
                                      </p:cBhvr>
                                      <p:tavLst>
                                        <p:tav tm="0">
                                          <p:val>
                                            <p:strVal val="#ppt_x"/>
                                          </p:val>
                                        </p:tav>
                                        <p:tav tm="100000">
                                          <p:val>
                                            <p:strVal val="#ppt_x"/>
                                          </p:val>
                                        </p:tav>
                                      </p:tavLst>
                                    </p:anim>
                                    <p:anim calcmode="lin" valueType="num">
                                      <p:cBhvr>
                                        <p:cTn id="48"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300" y="891971"/>
            <a:ext cx="7196910" cy="5789403"/>
          </a:xfrm>
          <a:prstGeom prst="rect">
            <a:avLst/>
          </a:prstGeom>
        </p:spPr>
      </p:pic>
      <p:sp>
        <p:nvSpPr>
          <p:cNvPr id="25" name="Content Placeholder 2"/>
          <p:cNvSpPr txBox="1">
            <a:spLocks/>
          </p:cNvSpPr>
          <p:nvPr/>
        </p:nvSpPr>
        <p:spPr>
          <a:xfrm>
            <a:off x="1084310" y="975531"/>
            <a:ext cx="4954832" cy="12064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dirty="0">
              <a:solidFill>
                <a:schemeClr val="tx1">
                  <a:lumMod val="65000"/>
                  <a:lumOff val="35000"/>
                </a:schemeClr>
              </a:solidFill>
              <a:latin typeface="Century Gothic" panose="020B0502020202020204" pitchFamily="34" charset="0"/>
            </a:endParaRPr>
          </a:p>
          <a:p>
            <a:pPr>
              <a:buClr>
                <a:schemeClr val="accent1">
                  <a:lumMod val="75000"/>
                </a:schemeClr>
              </a:buClr>
              <a:buFont typeface="Courier New" panose="02070309020205020404" pitchFamily="49" charset="0"/>
              <a:buChar char="o"/>
            </a:pPr>
            <a:r>
              <a:rPr lang="en-US" sz="1200" dirty="0">
                <a:solidFill>
                  <a:schemeClr val="tx1">
                    <a:lumMod val="65000"/>
                    <a:lumOff val="35000"/>
                  </a:schemeClr>
                </a:solidFill>
                <a:latin typeface="Century Gothic" panose="020B0502020202020204" pitchFamily="34" charset="0"/>
              </a:rPr>
              <a:t>Certificate Authority</a:t>
            </a:r>
          </a:p>
          <a:p>
            <a:pPr>
              <a:buClr>
                <a:schemeClr val="accent1">
                  <a:lumMod val="75000"/>
                </a:schemeClr>
              </a:buClr>
              <a:buFont typeface="Courier New" panose="02070309020205020404" pitchFamily="49" charset="0"/>
              <a:buChar char="o"/>
            </a:pPr>
            <a:r>
              <a:rPr lang="en-US" sz="1200" dirty="0">
                <a:solidFill>
                  <a:schemeClr val="tx1">
                    <a:lumMod val="65000"/>
                    <a:lumOff val="35000"/>
                  </a:schemeClr>
                </a:solidFill>
                <a:latin typeface="Century Gothic" panose="020B0502020202020204" pitchFamily="34" charset="0"/>
              </a:rPr>
              <a:t>Digital Certificates</a:t>
            </a:r>
            <a:endParaRPr lang="en-IN" sz="1200" dirty="0">
              <a:solidFill>
                <a:schemeClr val="tx1">
                  <a:lumMod val="65000"/>
                  <a:lumOff val="35000"/>
                </a:schemeClr>
              </a:solidFill>
              <a:latin typeface="Century Gothic" panose="020B0502020202020204" pitchFamily="34" charset="0"/>
            </a:endParaRPr>
          </a:p>
          <a:p>
            <a:pPr>
              <a:buClr>
                <a:schemeClr val="accent1">
                  <a:lumMod val="75000"/>
                </a:schemeClr>
              </a:buClr>
              <a:buFont typeface="Courier New" panose="02070309020205020404" pitchFamily="49" charset="0"/>
              <a:buChar char="o"/>
            </a:pPr>
            <a:r>
              <a:rPr lang="en-US" sz="1200" dirty="0">
                <a:solidFill>
                  <a:schemeClr val="tx1">
                    <a:lumMod val="65000"/>
                    <a:lumOff val="35000"/>
                  </a:schemeClr>
                </a:solidFill>
                <a:latin typeface="Century Gothic" panose="020B0502020202020204" pitchFamily="34" charset="0"/>
              </a:rPr>
              <a:t>Digital Signatures / Digital Fingerprints</a:t>
            </a:r>
          </a:p>
        </p:txBody>
      </p:sp>
      <p:grpSp>
        <p:nvGrpSpPr>
          <p:cNvPr id="31" name="Group 30"/>
          <p:cNvGrpSpPr/>
          <p:nvPr/>
        </p:nvGrpSpPr>
        <p:grpSpPr>
          <a:xfrm>
            <a:off x="1213867" y="1747157"/>
            <a:ext cx="9318749" cy="4049486"/>
            <a:chOff x="1213867" y="1747157"/>
            <a:chExt cx="9318749" cy="4049486"/>
          </a:xfrm>
        </p:grpSpPr>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032914" flipH="1">
              <a:off x="5409861" y="3803482"/>
              <a:ext cx="507355" cy="318854"/>
            </a:xfrm>
            <a:prstGeom prst="rect">
              <a:avLst/>
            </a:prstGeom>
          </p:spPr>
        </p:pic>
        <p:grpSp>
          <p:nvGrpSpPr>
            <p:cNvPr id="30" name="Group 29"/>
            <p:cNvGrpSpPr/>
            <p:nvPr/>
          </p:nvGrpSpPr>
          <p:grpSpPr>
            <a:xfrm>
              <a:off x="1213867" y="1747157"/>
              <a:ext cx="9318749" cy="4049486"/>
              <a:chOff x="1213867" y="1747157"/>
              <a:chExt cx="9318749" cy="4049486"/>
            </a:xfrm>
          </p:grpSpPr>
          <p:grpSp>
            <p:nvGrpSpPr>
              <p:cNvPr id="29" name="Group 28"/>
              <p:cNvGrpSpPr/>
              <p:nvPr/>
            </p:nvGrpSpPr>
            <p:grpSpPr>
              <a:xfrm>
                <a:off x="1213867" y="2163371"/>
                <a:ext cx="9318749" cy="3633272"/>
                <a:chOff x="1213867" y="2163371"/>
                <a:chExt cx="9318749" cy="3633272"/>
              </a:xfrm>
            </p:grpSpPr>
            <p:sp>
              <p:nvSpPr>
                <p:cNvPr id="8" name="Rounded Rectangle 7"/>
                <p:cNvSpPr/>
                <p:nvPr/>
              </p:nvSpPr>
              <p:spPr>
                <a:xfrm>
                  <a:off x="1213867" y="2882716"/>
                  <a:ext cx="2968273" cy="2404280"/>
                </a:xfrm>
                <a:prstGeom prst="roundRect">
                  <a:avLst>
                    <a:gd name="adj" fmla="val 9364"/>
                  </a:avLst>
                </a:prstGeom>
                <a:solidFill>
                  <a:srgbClr val="A3E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tx1">
                        <a:lumMod val="65000"/>
                        <a:lumOff val="35000"/>
                      </a:schemeClr>
                    </a:solidFill>
                    <a:latin typeface="Century Gothic" panose="020B0502020202020204" pitchFamily="34" charset="0"/>
                  </a:endParaRPr>
                </a:p>
              </p:txBody>
            </p:sp>
            <p:sp>
              <p:nvSpPr>
                <p:cNvPr id="9" name="Flowchart: Process 8"/>
                <p:cNvSpPr/>
                <p:nvPr/>
              </p:nvSpPr>
              <p:spPr>
                <a:xfrm>
                  <a:off x="7186285" y="2163371"/>
                  <a:ext cx="3346331" cy="3633272"/>
                </a:xfrm>
                <a:prstGeom prst="flowChartProcess">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tx1">
                        <a:lumMod val="65000"/>
                        <a:lumOff val="35000"/>
                      </a:schemeClr>
                    </a:solidFill>
                    <a:latin typeface="Century Gothic" panose="020B0502020202020204" pitchFamily="34" charset="0"/>
                  </a:endParaRPr>
                </a:p>
              </p:txBody>
            </p:sp>
            <p:sp>
              <p:nvSpPr>
                <p:cNvPr id="10" name="TextBox 9"/>
                <p:cNvSpPr txBox="1"/>
                <p:nvPr/>
              </p:nvSpPr>
              <p:spPr>
                <a:xfrm>
                  <a:off x="1220965" y="2320417"/>
                  <a:ext cx="3098913" cy="461665"/>
                </a:xfrm>
                <a:prstGeom prst="rect">
                  <a:avLst/>
                </a:prstGeom>
                <a:noFill/>
              </p:spPr>
              <p:txBody>
                <a:bodyPr wrap="square" rtlCol="0">
                  <a:spAutoFit/>
                </a:bodyPr>
                <a:lstStyle/>
                <a:p>
                  <a:r>
                    <a:rPr lang="en-US" sz="1200" dirty="0">
                      <a:solidFill>
                        <a:schemeClr val="tx1">
                          <a:lumMod val="65000"/>
                          <a:lumOff val="35000"/>
                        </a:schemeClr>
                      </a:solidFill>
                      <a:latin typeface="Century Gothic" panose="020B0502020202020204" pitchFamily="34" charset="0"/>
                    </a:rPr>
                    <a:t>Identity Information and Public Key of Amit</a:t>
                  </a:r>
                  <a:endParaRPr lang="en-IN" sz="1200" dirty="0">
                    <a:solidFill>
                      <a:schemeClr val="tx1">
                        <a:lumMod val="65000"/>
                        <a:lumOff val="35000"/>
                      </a:schemeClr>
                    </a:solidFill>
                    <a:latin typeface="Century Gothic" panose="020B0502020202020204" pitchFamily="34" charset="0"/>
                  </a:endParaRPr>
                </a:p>
              </p:txBody>
            </p:sp>
            <p:sp>
              <p:nvSpPr>
                <p:cNvPr id="11" name="Right Arrow 10"/>
                <p:cNvSpPr/>
                <p:nvPr/>
              </p:nvSpPr>
              <p:spPr>
                <a:xfrm>
                  <a:off x="4443271" y="3998286"/>
                  <a:ext cx="2616323" cy="587817"/>
                </a:xfrm>
                <a:prstGeom prst="rightArrow">
                  <a:avLst>
                    <a:gd name="adj1" fmla="val 39800"/>
                    <a:gd name="adj2" fmla="val 8060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solidFill>
                      <a:schemeClr val="tx1">
                        <a:lumMod val="65000"/>
                        <a:lumOff val="35000"/>
                      </a:schemeClr>
                    </a:solidFill>
                    <a:latin typeface="Century Gothic" panose="020B0502020202020204" pitchFamily="34" charset="0"/>
                  </a:endParaRPr>
                </a:p>
              </p:txBody>
            </p:sp>
            <p:sp>
              <p:nvSpPr>
                <p:cNvPr id="12" name="TextBox 11"/>
                <p:cNvSpPr txBox="1"/>
                <p:nvPr/>
              </p:nvSpPr>
              <p:spPr>
                <a:xfrm rot="10800000" flipV="1">
                  <a:off x="4311698" y="3212279"/>
                  <a:ext cx="2725712" cy="461665"/>
                </a:xfrm>
                <a:prstGeom prst="rect">
                  <a:avLst/>
                </a:prstGeom>
                <a:noFill/>
              </p:spPr>
              <p:txBody>
                <a:bodyPr wrap="square" rtlCol="0">
                  <a:spAutoFit/>
                </a:bodyPr>
                <a:lstStyle/>
                <a:p>
                  <a:r>
                    <a:rPr lang="en-US" sz="1200" dirty="0">
                      <a:solidFill>
                        <a:schemeClr val="tx1">
                          <a:lumMod val="65000"/>
                          <a:lumOff val="35000"/>
                        </a:schemeClr>
                      </a:solidFill>
                      <a:latin typeface="Century Gothic" panose="020B0502020202020204" pitchFamily="34" charset="0"/>
                    </a:rPr>
                    <a:t>CA verifies identity of Amit and encrypts with its Private Key</a:t>
                  </a:r>
                  <a:endParaRPr lang="en-IN" sz="1200" dirty="0">
                    <a:solidFill>
                      <a:schemeClr val="tx1">
                        <a:lumMod val="65000"/>
                        <a:lumOff val="35000"/>
                      </a:schemeClr>
                    </a:solidFill>
                    <a:latin typeface="Century Gothic" panose="020B0502020202020204" pitchFamily="34" charset="0"/>
                  </a:endParaRPr>
                </a:p>
              </p:txBody>
            </p:sp>
            <p:sp>
              <p:nvSpPr>
                <p:cNvPr id="14" name="Rounded Rectangle 13"/>
                <p:cNvSpPr/>
                <p:nvPr/>
              </p:nvSpPr>
              <p:spPr>
                <a:xfrm>
                  <a:off x="7367670" y="2320411"/>
                  <a:ext cx="2968273" cy="2404280"/>
                </a:xfrm>
                <a:prstGeom prst="roundRect">
                  <a:avLst>
                    <a:gd name="adj" fmla="val 9364"/>
                  </a:avLst>
                </a:prstGeom>
                <a:solidFill>
                  <a:srgbClr val="A3E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tx1">
                        <a:lumMod val="65000"/>
                        <a:lumOff val="35000"/>
                      </a:schemeClr>
                    </a:solidFill>
                    <a:latin typeface="Century Gothic" panose="020B0502020202020204" pitchFamily="34" charset="0"/>
                  </a:endParaRPr>
                </a:p>
              </p:txBody>
            </p:sp>
            <p:sp>
              <p:nvSpPr>
                <p:cNvPr id="15" name="Rounded Rectangle 14"/>
                <p:cNvSpPr/>
                <p:nvPr/>
              </p:nvSpPr>
              <p:spPr>
                <a:xfrm>
                  <a:off x="7497228" y="3693487"/>
                  <a:ext cx="2669029" cy="767451"/>
                </a:xfrm>
                <a:prstGeom prst="roundRect">
                  <a:avLst>
                    <a:gd name="adj" fmla="val 3125"/>
                  </a:avLst>
                </a:prstGeom>
                <a:solidFill>
                  <a:schemeClr val="bg1">
                    <a:lumMod val="85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latin typeface="Century Gothic" panose="020B0502020202020204" pitchFamily="34" charset="0"/>
                    </a:rPr>
                    <a:t>Public Key of Amit Ukirade</a:t>
                  </a:r>
                  <a:endParaRPr lang="en-IN" sz="1200" dirty="0">
                    <a:solidFill>
                      <a:schemeClr val="tx1">
                        <a:lumMod val="65000"/>
                        <a:lumOff val="35000"/>
                      </a:schemeClr>
                    </a:solidFill>
                    <a:latin typeface="Century Gothic" panose="020B0502020202020204" pitchFamily="34" charset="0"/>
                  </a:endParaRPr>
                </a:p>
              </p:txBody>
            </p:sp>
            <p:pic>
              <p:nvPicPr>
                <p:cNvPr id="16" name="Picture 15"/>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8586583" y="3716836"/>
                  <a:ext cx="507355" cy="318854"/>
                </a:xfrm>
                <a:prstGeom prst="rect">
                  <a:avLst/>
                </a:prstGeom>
              </p:spPr>
            </p:pic>
            <p:sp>
              <p:nvSpPr>
                <p:cNvPr id="17" name="Rectangle 16"/>
                <p:cNvSpPr/>
                <p:nvPr/>
              </p:nvSpPr>
              <p:spPr>
                <a:xfrm>
                  <a:off x="7378301" y="4903817"/>
                  <a:ext cx="2957642" cy="6875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entury Gothic" panose="020B0502020202020204" pitchFamily="34" charset="0"/>
                    </a:rPr>
                    <a:t>Digital Signature of CA</a:t>
                  </a:r>
                  <a:endParaRPr lang="en-IN" sz="1200" dirty="0">
                    <a:solidFill>
                      <a:schemeClr val="bg1"/>
                    </a:solidFill>
                    <a:latin typeface="Century Gothic" panose="020B0502020202020204" pitchFamily="34" charset="0"/>
                  </a:endParaRPr>
                </a:p>
              </p:txBody>
            </p:sp>
            <p:sp>
              <p:nvSpPr>
                <p:cNvPr id="18" name="Rounded Rectangle 17"/>
                <p:cNvSpPr/>
                <p:nvPr/>
              </p:nvSpPr>
              <p:spPr>
                <a:xfrm>
                  <a:off x="7485262" y="2499537"/>
                  <a:ext cx="2680996" cy="1038172"/>
                </a:xfrm>
                <a:prstGeom prst="roundRect">
                  <a:avLst>
                    <a:gd name="adj" fmla="val 1023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65000"/>
                          <a:lumOff val="35000"/>
                        </a:schemeClr>
                      </a:solidFill>
                      <a:latin typeface="Century Gothic" panose="020B0502020202020204" pitchFamily="34" charset="0"/>
                    </a:rPr>
                    <a:t>Name : Amit Ukirade</a:t>
                  </a:r>
                </a:p>
                <a:p>
                  <a:r>
                    <a:rPr lang="en-US" sz="1200" dirty="0">
                      <a:solidFill>
                        <a:schemeClr val="tx1">
                          <a:lumMod val="65000"/>
                          <a:lumOff val="35000"/>
                        </a:schemeClr>
                      </a:solidFill>
                      <a:latin typeface="Century Gothic" panose="020B0502020202020204" pitchFamily="34" charset="0"/>
                    </a:rPr>
                    <a:t>Organization : Parkar Labs </a:t>
                  </a:r>
                </a:p>
                <a:p>
                  <a:r>
                    <a:rPr lang="en-US" sz="1200" dirty="0">
                      <a:solidFill>
                        <a:schemeClr val="tx1">
                          <a:lumMod val="65000"/>
                          <a:lumOff val="35000"/>
                        </a:schemeClr>
                      </a:solidFill>
                      <a:latin typeface="Century Gothic" panose="020B0502020202020204" pitchFamily="34" charset="0"/>
                    </a:rPr>
                    <a:t>Address : …</a:t>
                  </a:r>
                  <a:endParaRPr lang="en-IN" sz="1200" dirty="0">
                    <a:solidFill>
                      <a:schemeClr val="tx1">
                        <a:lumMod val="65000"/>
                        <a:lumOff val="35000"/>
                      </a:schemeClr>
                    </a:solidFill>
                    <a:latin typeface="Century Gothic" panose="020B0502020202020204" pitchFamily="34" charset="0"/>
                  </a:endParaRPr>
                </a:p>
              </p:txBody>
            </p:sp>
            <p:sp>
              <p:nvSpPr>
                <p:cNvPr id="19" name="Rounded Rectangle 18"/>
                <p:cNvSpPr/>
                <p:nvPr/>
              </p:nvSpPr>
              <p:spPr>
                <a:xfrm>
                  <a:off x="1359178" y="4271557"/>
                  <a:ext cx="2669029" cy="767451"/>
                </a:xfrm>
                <a:prstGeom prst="roundRect">
                  <a:avLst>
                    <a:gd name="adj" fmla="val 3125"/>
                  </a:avLst>
                </a:prstGeom>
                <a:solidFill>
                  <a:schemeClr val="bg1">
                    <a:lumMod val="85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latin typeface="Century Gothic" panose="020B0502020202020204" pitchFamily="34" charset="0"/>
                    </a:rPr>
                    <a:t>Public Key of Amit Ukirade</a:t>
                  </a:r>
                  <a:endParaRPr lang="en-IN" sz="1200" dirty="0">
                    <a:solidFill>
                      <a:schemeClr val="tx1">
                        <a:lumMod val="65000"/>
                        <a:lumOff val="35000"/>
                      </a:schemeClr>
                    </a:solidFill>
                    <a:latin typeface="Century Gothic" panose="020B0502020202020204" pitchFamily="34" charset="0"/>
                  </a:endParaRPr>
                </a:p>
              </p:txBody>
            </p:sp>
            <p:pic>
              <p:nvPicPr>
                <p:cNvPr id="20" name="Picture 19"/>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2448533" y="4294906"/>
                  <a:ext cx="507355" cy="318854"/>
                </a:xfrm>
                <a:prstGeom prst="rect">
                  <a:avLst/>
                </a:prstGeom>
              </p:spPr>
            </p:pic>
            <p:sp>
              <p:nvSpPr>
                <p:cNvPr id="21" name="Rounded Rectangle 20"/>
                <p:cNvSpPr/>
                <p:nvPr/>
              </p:nvSpPr>
              <p:spPr>
                <a:xfrm>
                  <a:off x="1347212" y="3077607"/>
                  <a:ext cx="2680996" cy="1038172"/>
                </a:xfrm>
                <a:prstGeom prst="roundRect">
                  <a:avLst>
                    <a:gd name="adj" fmla="val 1023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65000"/>
                          <a:lumOff val="35000"/>
                        </a:schemeClr>
                      </a:solidFill>
                      <a:latin typeface="Century Gothic" panose="020B0502020202020204" pitchFamily="34" charset="0"/>
                    </a:rPr>
                    <a:t>Name : Amit Ukirade</a:t>
                  </a:r>
                </a:p>
                <a:p>
                  <a:r>
                    <a:rPr lang="en-US" sz="1200" dirty="0">
                      <a:solidFill>
                        <a:schemeClr val="tx1">
                          <a:lumMod val="65000"/>
                          <a:lumOff val="35000"/>
                        </a:schemeClr>
                      </a:solidFill>
                      <a:latin typeface="Century Gothic" panose="020B0502020202020204" pitchFamily="34" charset="0"/>
                    </a:rPr>
                    <a:t>Organization : Parkar Labs </a:t>
                  </a:r>
                </a:p>
                <a:p>
                  <a:r>
                    <a:rPr lang="en-US" sz="1200" dirty="0">
                      <a:solidFill>
                        <a:schemeClr val="tx1">
                          <a:lumMod val="65000"/>
                          <a:lumOff val="35000"/>
                        </a:schemeClr>
                      </a:solidFill>
                      <a:latin typeface="Century Gothic" panose="020B0502020202020204" pitchFamily="34" charset="0"/>
                    </a:rPr>
                    <a:t>Address : …</a:t>
                  </a:r>
                  <a:endParaRPr lang="en-IN" sz="1200" dirty="0">
                    <a:solidFill>
                      <a:schemeClr val="tx1">
                        <a:lumMod val="65000"/>
                        <a:lumOff val="35000"/>
                      </a:schemeClr>
                    </a:solidFill>
                    <a:latin typeface="Century Gothic" panose="020B0502020202020204" pitchFamily="34" charset="0"/>
                  </a:endParaRPr>
                </a:p>
              </p:txBody>
            </p:sp>
          </p:grpSp>
          <p:sp>
            <p:nvSpPr>
              <p:cNvPr id="28" name="TextBox 27"/>
              <p:cNvSpPr txBox="1"/>
              <p:nvPr/>
            </p:nvSpPr>
            <p:spPr>
              <a:xfrm>
                <a:off x="7186285" y="1747157"/>
                <a:ext cx="3346331" cy="276999"/>
              </a:xfrm>
              <a:prstGeom prst="rect">
                <a:avLst/>
              </a:prstGeom>
              <a:noFill/>
            </p:spPr>
            <p:txBody>
              <a:bodyPr wrap="square" rtlCol="0">
                <a:spAutoFit/>
              </a:bodyPr>
              <a:lstStyle/>
              <a:p>
                <a:r>
                  <a:rPr lang="en-US" sz="1200" dirty="0">
                    <a:solidFill>
                      <a:schemeClr val="tx1">
                        <a:lumMod val="65000"/>
                        <a:lumOff val="35000"/>
                      </a:schemeClr>
                    </a:solidFill>
                    <a:latin typeface="Century Gothic" panose="020B0502020202020204" pitchFamily="34" charset="0"/>
                  </a:rPr>
                  <a:t>Digital Certificate of Amit Ukirade</a:t>
                </a:r>
                <a:endParaRPr lang="en-IN" sz="1200" dirty="0">
                  <a:solidFill>
                    <a:schemeClr val="tx1">
                      <a:lumMod val="65000"/>
                      <a:lumOff val="35000"/>
                    </a:schemeClr>
                  </a:solidFill>
                  <a:latin typeface="Century Gothic" panose="020B0502020202020204" pitchFamily="34" charset="0"/>
                </a:endParaRPr>
              </a:p>
            </p:txBody>
          </p:sp>
        </p:grpSp>
      </p:grpSp>
    </p:spTree>
    <p:extLst>
      <p:ext uri="{BB962C8B-B14F-4D97-AF65-F5344CB8AC3E}">
        <p14:creationId xmlns:p14="http://schemas.microsoft.com/office/powerpoint/2010/main" val="136136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fade">
                                      <p:cBhvr>
                                        <p:cTn id="7" dur="1000"/>
                                        <p:tgtEl>
                                          <p:spTgt spid="25">
                                            <p:txEl>
                                              <p:pRg st="1" end="1"/>
                                            </p:txEl>
                                          </p:spTgt>
                                        </p:tgtEl>
                                      </p:cBhvr>
                                    </p:animEffect>
                                    <p:anim calcmode="lin" valueType="num">
                                      <p:cBhvr>
                                        <p:cTn id="8" dur="10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5">
                                            <p:txEl>
                                              <p:pRg st="2" end="2"/>
                                            </p:txEl>
                                          </p:spTgt>
                                        </p:tgtEl>
                                        <p:attrNameLst>
                                          <p:attrName>style.visibility</p:attrName>
                                        </p:attrNameLst>
                                      </p:cBhvr>
                                      <p:to>
                                        <p:strVal val="visible"/>
                                      </p:to>
                                    </p:set>
                                    <p:animEffect transition="in" filter="fade">
                                      <p:cBhvr>
                                        <p:cTn id="14" dur="1000"/>
                                        <p:tgtEl>
                                          <p:spTgt spid="25">
                                            <p:txEl>
                                              <p:pRg st="2" end="2"/>
                                            </p:txEl>
                                          </p:spTgt>
                                        </p:tgtEl>
                                      </p:cBhvr>
                                    </p:animEffect>
                                    <p:anim calcmode="lin" valueType="num">
                                      <p:cBhvr>
                                        <p:cTn id="15"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5">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xit" presetSubtype="0" fill="hold" nodeType="clickEffect">
                                  <p:stCondLst>
                                    <p:cond delay="0"/>
                                  </p:stCondLst>
                                  <p:childTnLst>
                                    <p:animEffect transition="out" filter="fade">
                                      <p:cBhvr>
                                        <p:cTn id="25" dur="1000"/>
                                        <p:tgtEl>
                                          <p:spTgt spid="31"/>
                                        </p:tgtEl>
                                      </p:cBhvr>
                                    </p:animEffect>
                                    <p:anim calcmode="lin" valueType="num">
                                      <p:cBhvr>
                                        <p:cTn id="26" dur="1000"/>
                                        <p:tgtEl>
                                          <p:spTgt spid="31"/>
                                        </p:tgtEl>
                                        <p:attrNameLst>
                                          <p:attrName>ppt_x</p:attrName>
                                        </p:attrNameLst>
                                      </p:cBhvr>
                                      <p:tavLst>
                                        <p:tav tm="0">
                                          <p:val>
                                            <p:strVal val="ppt_x"/>
                                          </p:val>
                                        </p:tav>
                                        <p:tav tm="100000">
                                          <p:val>
                                            <p:strVal val="ppt_x"/>
                                          </p:val>
                                        </p:tav>
                                      </p:tavLst>
                                    </p:anim>
                                    <p:anim calcmode="lin" valueType="num">
                                      <p:cBhvr>
                                        <p:cTn id="27" dur="1000"/>
                                        <p:tgtEl>
                                          <p:spTgt spid="31"/>
                                        </p:tgtEl>
                                        <p:attrNameLst>
                                          <p:attrName>ppt_y</p:attrName>
                                        </p:attrNameLst>
                                      </p:cBhvr>
                                      <p:tavLst>
                                        <p:tav tm="0">
                                          <p:val>
                                            <p:strVal val="ppt_y"/>
                                          </p:val>
                                        </p:tav>
                                        <p:tav tm="100000">
                                          <p:val>
                                            <p:strVal val="ppt_y-.1"/>
                                          </p:val>
                                        </p:tav>
                                      </p:tavLst>
                                    </p:anim>
                                    <p:set>
                                      <p:cBhvr>
                                        <p:cTn id="28" dur="1" fill="hold">
                                          <p:stCondLst>
                                            <p:cond delay="999"/>
                                          </p:stCondLst>
                                        </p:cTn>
                                        <p:tgtEl>
                                          <p:spTgt spid="31"/>
                                        </p:tgtEl>
                                        <p:attrNameLst>
                                          <p:attrName>style.visibility</p:attrName>
                                        </p:attrNameLst>
                                      </p:cBhvr>
                                      <p:to>
                                        <p:strVal val="hidden"/>
                                      </p:to>
                                    </p:set>
                                  </p:childTnLst>
                                </p:cTn>
                              </p:par>
                            </p:childTnLst>
                          </p:cTn>
                        </p:par>
                        <p:par>
                          <p:cTn id="29" fill="hold">
                            <p:stCondLst>
                              <p:cond delay="1000"/>
                            </p:stCondLst>
                            <p:childTnLst>
                              <p:par>
                                <p:cTn id="30" presetID="42" presetClass="entr" presetSubtype="0" fill="hold" grpId="0" nodeType="afterEffect">
                                  <p:stCondLst>
                                    <p:cond delay="500"/>
                                  </p:stCondLst>
                                  <p:childTnLst>
                                    <p:set>
                                      <p:cBhvr>
                                        <p:cTn id="31" dur="1" fill="hold">
                                          <p:stCondLst>
                                            <p:cond delay="0"/>
                                          </p:stCondLst>
                                        </p:cTn>
                                        <p:tgtEl>
                                          <p:spTgt spid="25">
                                            <p:txEl>
                                              <p:pRg st="3" end="3"/>
                                            </p:txEl>
                                          </p:spTgt>
                                        </p:tgtEl>
                                        <p:attrNameLst>
                                          <p:attrName>style.visibility</p:attrName>
                                        </p:attrNameLst>
                                      </p:cBhvr>
                                      <p:to>
                                        <p:strVal val="visible"/>
                                      </p:to>
                                    </p:set>
                                    <p:animEffect transition="in" filter="fade">
                                      <p:cBhvr>
                                        <p:cTn id="32" dur="1000"/>
                                        <p:tgtEl>
                                          <p:spTgt spid="25">
                                            <p:txEl>
                                              <p:pRg st="3" end="3"/>
                                            </p:txEl>
                                          </p:spTgt>
                                        </p:tgtEl>
                                      </p:cBhvr>
                                    </p:animEffect>
                                    <p:anim calcmode="lin" valueType="num">
                                      <p:cBhvr>
                                        <p:cTn id="33"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25">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5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734291" y="1505848"/>
            <a:ext cx="5666509" cy="5140037"/>
          </a:xfrm>
          <a:prstGeom prst="roundRect">
            <a:avLst>
              <a:gd name="adj" fmla="val 72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lumMod val="25000"/>
                </a:schemeClr>
              </a:solidFill>
              <a:latin typeface="Century Gothic" panose="020B0502020202020204" pitchFamily="34" charset="0"/>
            </a:endParaRPr>
          </a:p>
        </p:txBody>
      </p:sp>
      <p:sp>
        <p:nvSpPr>
          <p:cNvPr id="15" name="Rounded Rectangle 14"/>
          <p:cNvSpPr/>
          <p:nvPr/>
        </p:nvSpPr>
        <p:spPr>
          <a:xfrm>
            <a:off x="914396" y="2831411"/>
            <a:ext cx="5334000" cy="775855"/>
          </a:xfrm>
          <a:prstGeom prst="roundRect">
            <a:avLst/>
          </a:prstGeom>
          <a:solidFill>
            <a:srgbClr val="1FB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lumMod val="25000"/>
                </a:schemeClr>
              </a:solidFill>
              <a:latin typeface="Century Gothic" panose="020B0502020202020204" pitchFamily="34" charset="0"/>
            </a:endParaRPr>
          </a:p>
        </p:txBody>
      </p:sp>
      <p:sp>
        <p:nvSpPr>
          <p:cNvPr id="16" name="Rounded Rectangle 15"/>
          <p:cNvSpPr/>
          <p:nvPr/>
        </p:nvSpPr>
        <p:spPr>
          <a:xfrm>
            <a:off x="1136063" y="2946730"/>
            <a:ext cx="1191491" cy="4710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Century Gothic" panose="020B0502020202020204" pitchFamily="34" charset="0"/>
              </a:rPr>
              <a:t>Abc</a:t>
            </a:r>
            <a:endParaRPr lang="en-IN" sz="1400" dirty="0">
              <a:solidFill>
                <a:schemeClr val="bg2">
                  <a:lumMod val="25000"/>
                </a:schemeClr>
              </a:solidFill>
              <a:latin typeface="Century Gothic" panose="020B0502020202020204" pitchFamily="34" charset="0"/>
            </a:endParaRPr>
          </a:p>
        </p:txBody>
      </p:sp>
      <p:sp>
        <p:nvSpPr>
          <p:cNvPr id="17" name="Rounded Rectangle 16"/>
          <p:cNvSpPr/>
          <p:nvPr/>
        </p:nvSpPr>
        <p:spPr>
          <a:xfrm>
            <a:off x="2535371" y="2946730"/>
            <a:ext cx="2105891" cy="4710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Century Gothic" panose="020B0502020202020204" pitchFamily="34" charset="0"/>
              </a:rPr>
              <a:t>Digital Certificate</a:t>
            </a:r>
            <a:endParaRPr lang="en-IN" sz="1400" dirty="0">
              <a:solidFill>
                <a:schemeClr val="bg2">
                  <a:lumMod val="25000"/>
                </a:schemeClr>
              </a:solidFill>
              <a:latin typeface="Century Gothic" panose="020B0502020202020204" pitchFamily="34" charset="0"/>
            </a:endParaRPr>
          </a:p>
        </p:txBody>
      </p:sp>
      <p:sp>
        <p:nvSpPr>
          <p:cNvPr id="19" name="Rounded Rectangle 18"/>
          <p:cNvSpPr/>
          <p:nvPr/>
        </p:nvSpPr>
        <p:spPr>
          <a:xfrm>
            <a:off x="914394" y="3718105"/>
            <a:ext cx="5334000" cy="775855"/>
          </a:xfrm>
          <a:prstGeom prst="roundRect">
            <a:avLst/>
          </a:prstGeom>
          <a:solidFill>
            <a:srgbClr val="1FB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lumMod val="25000"/>
                </a:schemeClr>
              </a:solidFill>
              <a:latin typeface="Century Gothic" panose="020B0502020202020204" pitchFamily="34" charset="0"/>
            </a:endParaRPr>
          </a:p>
        </p:txBody>
      </p:sp>
      <p:sp>
        <p:nvSpPr>
          <p:cNvPr id="20" name="Rounded Rectangle 19"/>
          <p:cNvSpPr/>
          <p:nvPr/>
        </p:nvSpPr>
        <p:spPr>
          <a:xfrm>
            <a:off x="1136061" y="3833424"/>
            <a:ext cx="1191491" cy="4710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Century Gothic" panose="020B0502020202020204" pitchFamily="34" charset="0"/>
              </a:rPr>
              <a:t>123</a:t>
            </a:r>
            <a:endParaRPr lang="en-IN" sz="1400" dirty="0">
              <a:solidFill>
                <a:schemeClr val="bg2">
                  <a:lumMod val="25000"/>
                </a:schemeClr>
              </a:solidFill>
              <a:latin typeface="Century Gothic" panose="020B0502020202020204" pitchFamily="34" charset="0"/>
            </a:endParaRPr>
          </a:p>
        </p:txBody>
      </p:sp>
      <p:sp>
        <p:nvSpPr>
          <p:cNvPr id="23" name="Rounded Rectangle 22"/>
          <p:cNvSpPr/>
          <p:nvPr/>
        </p:nvSpPr>
        <p:spPr>
          <a:xfrm>
            <a:off x="928250" y="4618653"/>
            <a:ext cx="5334000" cy="775855"/>
          </a:xfrm>
          <a:prstGeom prst="roundRect">
            <a:avLst/>
          </a:prstGeom>
          <a:solidFill>
            <a:srgbClr val="1FB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lumMod val="25000"/>
                </a:schemeClr>
              </a:solidFill>
              <a:latin typeface="Century Gothic" panose="020B0502020202020204" pitchFamily="34" charset="0"/>
            </a:endParaRPr>
          </a:p>
        </p:txBody>
      </p:sp>
      <p:sp>
        <p:nvSpPr>
          <p:cNvPr id="24" name="Rounded Rectangle 23"/>
          <p:cNvSpPr/>
          <p:nvPr/>
        </p:nvSpPr>
        <p:spPr>
          <a:xfrm>
            <a:off x="1149917" y="4733972"/>
            <a:ext cx="1191491" cy="4710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Century Gothic" panose="020B0502020202020204" pitchFamily="34" charset="0"/>
              </a:rPr>
              <a:t>Wert</a:t>
            </a:r>
            <a:endParaRPr lang="en-IN" sz="1400" dirty="0">
              <a:solidFill>
                <a:schemeClr val="bg2">
                  <a:lumMod val="25000"/>
                </a:schemeClr>
              </a:solidFill>
              <a:latin typeface="Century Gothic" panose="020B0502020202020204" pitchFamily="34" charset="0"/>
            </a:endParaRPr>
          </a:p>
        </p:txBody>
      </p:sp>
      <p:sp>
        <p:nvSpPr>
          <p:cNvPr id="29" name="Round Diagonal Corner Rectangle 28"/>
          <p:cNvSpPr/>
          <p:nvPr/>
        </p:nvSpPr>
        <p:spPr>
          <a:xfrm>
            <a:off x="1292772" y="5622485"/>
            <a:ext cx="4498409" cy="694961"/>
          </a:xfrm>
          <a:prstGeom prst="round2DiagRect">
            <a:avLst>
              <a:gd name="adj1" fmla="val 28628"/>
              <a:gd name="adj2"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Century Gothic" panose="020B0502020202020204" pitchFamily="34" charset="0"/>
            </a:endParaRPr>
          </a:p>
          <a:p>
            <a:pPr algn="ctr"/>
            <a:r>
              <a:rPr lang="en-US" sz="1400" dirty="0">
                <a:solidFill>
                  <a:schemeClr val="bg2">
                    <a:lumMod val="25000"/>
                  </a:schemeClr>
                </a:solidFill>
                <a:latin typeface="Century Gothic" panose="020B0502020202020204" pitchFamily="34" charset="0"/>
              </a:rPr>
              <a:t>10110101000111011</a:t>
            </a:r>
            <a:endParaRPr lang="en-IN" sz="1400" dirty="0">
              <a:solidFill>
                <a:schemeClr val="bg2">
                  <a:lumMod val="25000"/>
                </a:schemeClr>
              </a:solidFill>
              <a:latin typeface="Century Gothic" panose="020B0502020202020204" pitchFamily="34" charset="0"/>
            </a:endParaRPr>
          </a:p>
        </p:txBody>
      </p:sp>
      <p:sp>
        <p:nvSpPr>
          <p:cNvPr id="30" name="Rounded Rectangle 29"/>
          <p:cNvSpPr/>
          <p:nvPr/>
        </p:nvSpPr>
        <p:spPr>
          <a:xfrm>
            <a:off x="6830292" y="1498932"/>
            <a:ext cx="4973782" cy="5140037"/>
          </a:xfrm>
          <a:prstGeom prst="roundRect">
            <a:avLst>
              <a:gd name="adj" fmla="val 72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lumMod val="25000"/>
                </a:schemeClr>
              </a:solidFill>
              <a:latin typeface="Century Gothic" panose="020B0502020202020204" pitchFamily="34" charset="0"/>
            </a:endParaRPr>
          </a:p>
        </p:txBody>
      </p:sp>
      <p:sp>
        <p:nvSpPr>
          <p:cNvPr id="32" name="Round Diagonal Corner Rectangle 31"/>
          <p:cNvSpPr/>
          <p:nvPr/>
        </p:nvSpPr>
        <p:spPr>
          <a:xfrm>
            <a:off x="1136061" y="1731202"/>
            <a:ext cx="2466109" cy="694961"/>
          </a:xfrm>
          <a:prstGeom prst="round2DiagRect">
            <a:avLst>
              <a:gd name="adj1" fmla="val 28628"/>
              <a:gd name="adj2" fmla="val 0"/>
            </a:avLst>
          </a:prstGeom>
          <a:solidFill>
            <a:srgbClr val="A3E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Century Gothic" panose="020B0502020202020204" pitchFamily="34" charset="0"/>
              </a:rPr>
              <a:t>Previous Block (N -1) Signature/Hash</a:t>
            </a:r>
            <a:endParaRPr lang="en-IN" sz="1400" dirty="0">
              <a:solidFill>
                <a:schemeClr val="bg2">
                  <a:lumMod val="25000"/>
                </a:schemeClr>
              </a:solidFill>
              <a:latin typeface="Century Gothic" panose="020B0502020202020204" pitchFamily="34" charset="0"/>
            </a:endParaRPr>
          </a:p>
        </p:txBody>
      </p:sp>
      <p:sp>
        <p:nvSpPr>
          <p:cNvPr id="33" name="Round Diagonal Corner Rectangle 32"/>
          <p:cNvSpPr/>
          <p:nvPr/>
        </p:nvSpPr>
        <p:spPr>
          <a:xfrm>
            <a:off x="7128153" y="1769518"/>
            <a:ext cx="2346923" cy="694961"/>
          </a:xfrm>
          <a:prstGeom prst="round2DiagRect">
            <a:avLst>
              <a:gd name="adj1" fmla="val 28628"/>
              <a:gd name="adj2" fmla="val 0"/>
            </a:avLst>
          </a:prstGeom>
          <a:solidFill>
            <a:srgbClr val="A3E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Century Gothic" panose="020B0502020202020204" pitchFamily="34" charset="0"/>
              </a:rPr>
              <a:t>Previous Block (N) Signature/Hash</a:t>
            </a:r>
            <a:endParaRPr lang="en-IN" sz="1400" dirty="0">
              <a:solidFill>
                <a:schemeClr val="bg2">
                  <a:lumMod val="25000"/>
                </a:schemeClr>
              </a:solidFill>
              <a:latin typeface="Century Gothic" panose="020B0502020202020204" pitchFamily="34" charset="0"/>
            </a:endParaRPr>
          </a:p>
        </p:txBody>
      </p:sp>
      <p:cxnSp>
        <p:nvCxnSpPr>
          <p:cNvPr id="35" name="Elbow Connector 34"/>
          <p:cNvCxnSpPr>
            <a:stCxn id="29" idx="0"/>
            <a:endCxn id="33" idx="2"/>
          </p:cNvCxnSpPr>
          <p:nvPr/>
        </p:nvCxnSpPr>
        <p:spPr>
          <a:xfrm flipV="1">
            <a:off x="5791181" y="2116999"/>
            <a:ext cx="1336972" cy="3852967"/>
          </a:xfrm>
          <a:prstGeom prst="bentConnector3">
            <a:avLst>
              <a:gd name="adj1" fmla="val 60613"/>
            </a:avLst>
          </a:prstGeom>
          <a:ln w="38100">
            <a:solidFill>
              <a:srgbClr val="002060"/>
            </a:solidFill>
            <a:tailEnd type="triangle"/>
          </a:ln>
        </p:spPr>
        <p:style>
          <a:lnRef idx="3">
            <a:schemeClr val="accent5"/>
          </a:lnRef>
          <a:fillRef idx="0">
            <a:schemeClr val="accent5"/>
          </a:fillRef>
          <a:effectRef idx="2">
            <a:schemeClr val="accent5"/>
          </a:effectRef>
          <a:fontRef idx="minor">
            <a:schemeClr val="tx1"/>
          </a:fontRef>
        </p:style>
      </p:cxnSp>
      <p:sp>
        <p:nvSpPr>
          <p:cNvPr id="38" name="Rounded Rectangle 37"/>
          <p:cNvSpPr/>
          <p:nvPr/>
        </p:nvSpPr>
        <p:spPr>
          <a:xfrm>
            <a:off x="6982672" y="2831411"/>
            <a:ext cx="4613583" cy="775855"/>
          </a:xfrm>
          <a:prstGeom prst="roundRect">
            <a:avLst/>
          </a:prstGeom>
          <a:solidFill>
            <a:srgbClr val="1FB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bg2">
                  <a:lumMod val="25000"/>
                </a:schemeClr>
              </a:solidFill>
              <a:latin typeface="Century Gothic" panose="020B0502020202020204" pitchFamily="34" charset="0"/>
            </a:endParaRPr>
          </a:p>
        </p:txBody>
      </p:sp>
      <p:sp>
        <p:nvSpPr>
          <p:cNvPr id="39" name="Rounded Rectangle 38"/>
          <p:cNvSpPr/>
          <p:nvPr/>
        </p:nvSpPr>
        <p:spPr>
          <a:xfrm>
            <a:off x="6982672" y="4581571"/>
            <a:ext cx="4613583" cy="775855"/>
          </a:xfrm>
          <a:prstGeom prst="roundRect">
            <a:avLst/>
          </a:prstGeom>
          <a:solidFill>
            <a:srgbClr val="1FBE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lumMod val="25000"/>
                </a:schemeClr>
              </a:solidFill>
              <a:latin typeface="Century Gothic" panose="020B0502020202020204" pitchFamily="34" charset="0"/>
            </a:endParaRPr>
          </a:p>
        </p:txBody>
      </p:sp>
      <p:cxnSp>
        <p:nvCxnSpPr>
          <p:cNvPr id="44" name="Straight Connector 43"/>
          <p:cNvCxnSpPr>
            <a:cxnSpLocks/>
          </p:cNvCxnSpPr>
          <p:nvPr/>
        </p:nvCxnSpPr>
        <p:spPr>
          <a:xfrm>
            <a:off x="9240954" y="3833424"/>
            <a:ext cx="13854" cy="47105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5" name="Elbow Connector 44"/>
          <p:cNvCxnSpPr>
            <a:cxnSpLocks/>
          </p:cNvCxnSpPr>
          <p:nvPr/>
        </p:nvCxnSpPr>
        <p:spPr>
          <a:xfrm flipV="1">
            <a:off x="-197443" y="2061592"/>
            <a:ext cx="1336972" cy="3852967"/>
          </a:xfrm>
          <a:prstGeom prst="bentConnector3">
            <a:avLst>
              <a:gd name="adj1" fmla="val 53430"/>
            </a:avLst>
          </a:prstGeom>
          <a:ln w="38100">
            <a:solidFill>
              <a:srgbClr val="002060"/>
            </a:solidFill>
            <a:prstDash val="sysDash"/>
            <a:tailEnd type="triangle"/>
          </a:ln>
        </p:spPr>
        <p:style>
          <a:lnRef idx="3">
            <a:schemeClr val="accent5"/>
          </a:lnRef>
          <a:fillRef idx="0">
            <a:schemeClr val="accent5"/>
          </a:fillRef>
          <a:effectRef idx="2">
            <a:schemeClr val="accent5"/>
          </a:effectRef>
          <a:fontRef idx="minor">
            <a:schemeClr val="tx1"/>
          </a:fontRef>
        </p:style>
      </p:cxnSp>
      <p:sp>
        <p:nvSpPr>
          <p:cNvPr id="46" name="TextBox 45"/>
          <p:cNvSpPr txBox="1"/>
          <p:nvPr/>
        </p:nvSpPr>
        <p:spPr>
          <a:xfrm>
            <a:off x="3775352" y="2539337"/>
            <a:ext cx="2036617" cy="307777"/>
          </a:xfrm>
          <a:prstGeom prst="rect">
            <a:avLst/>
          </a:prstGeom>
          <a:noFill/>
        </p:spPr>
        <p:txBody>
          <a:bodyPr wrap="square" rtlCol="0">
            <a:spAutoFit/>
          </a:bodyPr>
          <a:lstStyle/>
          <a:p>
            <a:r>
              <a:rPr lang="en-US" sz="1400" dirty="0">
                <a:solidFill>
                  <a:schemeClr val="bg2">
                    <a:lumMod val="25000"/>
                  </a:schemeClr>
                </a:solidFill>
                <a:latin typeface="Century Gothic" panose="020B0502020202020204" pitchFamily="34" charset="0"/>
              </a:rPr>
              <a:t>Transaction/ Ledger</a:t>
            </a:r>
            <a:endParaRPr lang="en-IN" sz="1400" dirty="0">
              <a:solidFill>
                <a:schemeClr val="bg2">
                  <a:lumMod val="25000"/>
                </a:schemeClr>
              </a:solidFill>
              <a:latin typeface="Century Gothic" panose="020B0502020202020204" pitchFamily="34" charset="0"/>
            </a:endParaRPr>
          </a:p>
        </p:txBody>
      </p:sp>
      <p:sp>
        <p:nvSpPr>
          <p:cNvPr id="47" name="TextBox 46"/>
          <p:cNvSpPr txBox="1"/>
          <p:nvPr/>
        </p:nvSpPr>
        <p:spPr>
          <a:xfrm>
            <a:off x="4869249" y="1662379"/>
            <a:ext cx="1647316" cy="307777"/>
          </a:xfrm>
          <a:prstGeom prst="rect">
            <a:avLst/>
          </a:prstGeom>
          <a:noFill/>
        </p:spPr>
        <p:txBody>
          <a:bodyPr wrap="square" rtlCol="0">
            <a:spAutoFit/>
          </a:bodyPr>
          <a:lstStyle/>
          <a:p>
            <a:r>
              <a:rPr lang="en-US" sz="1400" b="1" dirty="0">
                <a:solidFill>
                  <a:schemeClr val="bg2">
                    <a:lumMod val="25000"/>
                  </a:schemeClr>
                </a:solidFill>
                <a:latin typeface="Century Gothic" panose="020B0502020202020204" pitchFamily="34" charset="0"/>
              </a:rPr>
              <a:t>Block  N</a:t>
            </a:r>
            <a:endParaRPr lang="en-IN" sz="1400" b="1" dirty="0">
              <a:solidFill>
                <a:schemeClr val="bg2">
                  <a:lumMod val="25000"/>
                </a:schemeClr>
              </a:solidFill>
              <a:latin typeface="Century Gothic" panose="020B0502020202020204" pitchFamily="34" charset="0"/>
            </a:endParaRPr>
          </a:p>
        </p:txBody>
      </p:sp>
      <p:sp>
        <p:nvSpPr>
          <p:cNvPr id="48" name="TextBox 47"/>
          <p:cNvSpPr txBox="1"/>
          <p:nvPr/>
        </p:nvSpPr>
        <p:spPr>
          <a:xfrm>
            <a:off x="10340024" y="1615629"/>
            <a:ext cx="1303317" cy="307777"/>
          </a:xfrm>
          <a:prstGeom prst="rect">
            <a:avLst/>
          </a:prstGeom>
          <a:noFill/>
        </p:spPr>
        <p:txBody>
          <a:bodyPr wrap="square" rtlCol="0">
            <a:spAutoFit/>
          </a:bodyPr>
          <a:lstStyle/>
          <a:p>
            <a:r>
              <a:rPr lang="en-US" sz="1400" b="1" dirty="0">
                <a:solidFill>
                  <a:schemeClr val="bg2">
                    <a:lumMod val="25000"/>
                  </a:schemeClr>
                </a:solidFill>
                <a:latin typeface="Century Gothic" panose="020B0502020202020204" pitchFamily="34" charset="0"/>
              </a:rPr>
              <a:t>Block  N + 1</a:t>
            </a:r>
            <a:endParaRPr lang="en-IN" sz="1400" b="1" dirty="0">
              <a:solidFill>
                <a:schemeClr val="bg2">
                  <a:lumMod val="25000"/>
                </a:schemeClr>
              </a:solidFill>
              <a:latin typeface="Century Gothic" panose="020B0502020202020204" pitchFamily="34" charset="0"/>
            </a:endParaRPr>
          </a:p>
        </p:txBody>
      </p:sp>
      <p:grpSp>
        <p:nvGrpSpPr>
          <p:cNvPr id="4" name="Group 3"/>
          <p:cNvGrpSpPr/>
          <p:nvPr/>
        </p:nvGrpSpPr>
        <p:grpSpPr>
          <a:xfrm>
            <a:off x="4709626" y="2946730"/>
            <a:ext cx="1330944" cy="471055"/>
            <a:chOff x="4709626" y="2946730"/>
            <a:chExt cx="1330944" cy="471055"/>
          </a:xfrm>
          <a:solidFill>
            <a:schemeClr val="bg1"/>
          </a:solidFill>
        </p:grpSpPr>
        <p:sp>
          <p:nvSpPr>
            <p:cNvPr id="18" name="Rounded Rectangle 17"/>
            <p:cNvSpPr/>
            <p:nvPr/>
          </p:nvSpPr>
          <p:spPr>
            <a:xfrm>
              <a:off x="4849079" y="2946730"/>
              <a:ext cx="1191491" cy="471055"/>
            </a:xfrm>
            <a:prstGeom prst="roundRect">
              <a:avLst>
                <a:gd name="adj" fmla="val 3726"/>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bg2">
                      <a:lumMod val="25000"/>
                    </a:schemeClr>
                  </a:solidFill>
                  <a:latin typeface="Century Gothic" panose="020B0502020202020204" pitchFamily="34" charset="0"/>
                </a:rPr>
                <a:t>10110111</a:t>
              </a:r>
              <a:endParaRPr lang="en-IN" sz="1400" dirty="0">
                <a:solidFill>
                  <a:schemeClr val="bg2">
                    <a:lumMod val="25000"/>
                  </a:schemeClr>
                </a:solidFill>
                <a:latin typeface="Century Gothic" panose="020B0502020202020204" pitchFamily="34" charset="0"/>
              </a:endParaRPr>
            </a:p>
          </p:txBody>
        </p:sp>
        <p:pic>
          <p:nvPicPr>
            <p:cNvPr id="3" name="Picture 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09626" y="2955669"/>
              <a:ext cx="412157" cy="412157"/>
            </a:xfrm>
            <a:prstGeom prst="rect">
              <a:avLst/>
            </a:prstGeom>
            <a:noFill/>
          </p:spPr>
        </p:pic>
      </p:grpSp>
      <p:pic>
        <p:nvPicPr>
          <p:cNvPr id="31" name="Picture 2" descr="https://d30y9cdsu7xlg0.cloudfront.net/png/174372-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175" y="2972245"/>
            <a:ext cx="464912" cy="46491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2583233" y="3815187"/>
            <a:ext cx="2105891" cy="4710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Century Gothic" panose="020B0502020202020204" pitchFamily="34" charset="0"/>
              </a:rPr>
              <a:t>Digital Certificate</a:t>
            </a:r>
            <a:endParaRPr lang="en-IN" sz="1400" dirty="0">
              <a:solidFill>
                <a:schemeClr val="bg2">
                  <a:lumMod val="25000"/>
                </a:schemeClr>
              </a:solidFill>
              <a:latin typeface="Century Gothic" panose="020B0502020202020204" pitchFamily="34" charset="0"/>
            </a:endParaRPr>
          </a:p>
        </p:txBody>
      </p:sp>
      <p:pic>
        <p:nvPicPr>
          <p:cNvPr id="36" name="Picture 2" descr="https://d30y9cdsu7xlg0.cloudfront.net/png/174372-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0037" y="3840702"/>
            <a:ext cx="464912" cy="464912"/>
          </a:xfrm>
          <a:prstGeom prst="rect">
            <a:avLst/>
          </a:prstGeom>
          <a:noFill/>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2596331" y="4729810"/>
            <a:ext cx="2105891" cy="4710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Century Gothic" panose="020B0502020202020204" pitchFamily="34" charset="0"/>
              </a:rPr>
              <a:t>Digital Certificate</a:t>
            </a:r>
            <a:endParaRPr lang="en-IN" sz="1400" dirty="0">
              <a:solidFill>
                <a:schemeClr val="bg2">
                  <a:lumMod val="25000"/>
                </a:schemeClr>
              </a:solidFill>
              <a:latin typeface="Century Gothic" panose="020B0502020202020204" pitchFamily="34" charset="0"/>
            </a:endParaRPr>
          </a:p>
        </p:txBody>
      </p:sp>
      <p:pic>
        <p:nvPicPr>
          <p:cNvPr id="40" name="Picture 2" descr="https://d30y9cdsu7xlg0.cloudfront.net/png/174372-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3135" y="4755325"/>
            <a:ext cx="464912" cy="464912"/>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p:cNvSpPr/>
          <p:nvPr/>
        </p:nvSpPr>
        <p:spPr>
          <a:xfrm>
            <a:off x="4890778" y="3815187"/>
            <a:ext cx="1191491" cy="471055"/>
          </a:xfrm>
          <a:prstGeom prst="roundRect">
            <a:avLst>
              <a:gd name="adj" fmla="val 37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bg2">
                    <a:lumMod val="25000"/>
                  </a:schemeClr>
                </a:solidFill>
                <a:latin typeface="Century Gothic" panose="020B0502020202020204" pitchFamily="34" charset="0"/>
              </a:rPr>
              <a:t>10000011</a:t>
            </a:r>
            <a:endParaRPr lang="en-IN" sz="1400" dirty="0">
              <a:solidFill>
                <a:schemeClr val="bg2">
                  <a:lumMod val="25000"/>
                </a:schemeClr>
              </a:solidFill>
              <a:latin typeface="Century Gothic" panose="020B0502020202020204" pitchFamily="34" charset="0"/>
            </a:endParaRPr>
          </a:p>
        </p:txBody>
      </p:sp>
      <p:pic>
        <p:nvPicPr>
          <p:cNvPr id="43" name="Picture 4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01895" y="3806435"/>
            <a:ext cx="412157" cy="412157"/>
          </a:xfrm>
          <a:prstGeom prst="rect">
            <a:avLst/>
          </a:prstGeom>
        </p:spPr>
      </p:pic>
      <p:sp>
        <p:nvSpPr>
          <p:cNvPr id="49" name="Rounded Rectangle 48"/>
          <p:cNvSpPr/>
          <p:nvPr/>
        </p:nvSpPr>
        <p:spPr>
          <a:xfrm>
            <a:off x="4903876" y="4729810"/>
            <a:ext cx="1191491" cy="471055"/>
          </a:xfrm>
          <a:prstGeom prst="roundRect">
            <a:avLst>
              <a:gd name="adj" fmla="val 37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bg2">
                    <a:lumMod val="25000"/>
                  </a:schemeClr>
                </a:solidFill>
                <a:latin typeface="Century Gothic" panose="020B0502020202020204" pitchFamily="34" charset="0"/>
              </a:rPr>
              <a:t>10011011</a:t>
            </a:r>
            <a:endParaRPr lang="en-IN" sz="1400" dirty="0">
              <a:solidFill>
                <a:schemeClr val="bg2">
                  <a:lumMod val="25000"/>
                </a:schemeClr>
              </a:solidFill>
              <a:latin typeface="Century Gothic" panose="020B0502020202020204" pitchFamily="34" charset="0"/>
            </a:endParaRPr>
          </a:p>
        </p:txBody>
      </p:sp>
      <p:pic>
        <p:nvPicPr>
          <p:cNvPr id="50" name="Picture 49"/>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14993" y="4721058"/>
            <a:ext cx="412157" cy="412157"/>
          </a:xfrm>
          <a:prstGeom prst="rect">
            <a:avLst/>
          </a:prstGeom>
        </p:spPr>
      </p:pic>
      <p:pic>
        <p:nvPicPr>
          <p:cNvPr id="51" name="Picture 50"/>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56895" y="5738316"/>
            <a:ext cx="412157" cy="412157"/>
          </a:xfrm>
          <a:prstGeom prst="rect">
            <a:avLst/>
          </a:prstGeom>
        </p:spPr>
      </p:pic>
      <p:sp>
        <p:nvSpPr>
          <p:cNvPr id="5" name="TextBox 4"/>
          <p:cNvSpPr txBox="1"/>
          <p:nvPr/>
        </p:nvSpPr>
        <p:spPr>
          <a:xfrm>
            <a:off x="3693445" y="5639891"/>
            <a:ext cx="2016899" cy="307777"/>
          </a:xfrm>
          <a:prstGeom prst="rect">
            <a:avLst/>
          </a:prstGeom>
          <a:noFill/>
        </p:spPr>
        <p:txBody>
          <a:bodyPr wrap="square" rtlCol="0">
            <a:spAutoFit/>
          </a:bodyPr>
          <a:lstStyle/>
          <a:p>
            <a:r>
              <a:rPr lang="en-US" sz="1400" dirty="0">
                <a:solidFill>
                  <a:schemeClr val="bg2">
                    <a:lumMod val="25000"/>
                  </a:schemeClr>
                </a:solidFill>
                <a:latin typeface="Century Gothic" panose="020B0502020202020204" pitchFamily="34" charset="0"/>
              </a:rPr>
              <a:t>Block Signature/Hash</a:t>
            </a:r>
            <a:endParaRPr lang="en-IN" sz="1400" dirty="0">
              <a:solidFill>
                <a:schemeClr val="bg2">
                  <a:lumMod val="25000"/>
                </a:schemeClr>
              </a:solidFill>
              <a:latin typeface="Century Gothic" panose="020B0502020202020204" pitchFamily="34" charset="0"/>
            </a:endParaRPr>
          </a:p>
        </p:txBody>
      </p:sp>
      <p:sp>
        <p:nvSpPr>
          <p:cNvPr id="52" name="Round Diagonal Corner Rectangle 51"/>
          <p:cNvSpPr/>
          <p:nvPr/>
        </p:nvSpPr>
        <p:spPr>
          <a:xfrm>
            <a:off x="7144932" y="5637725"/>
            <a:ext cx="4498409" cy="694961"/>
          </a:xfrm>
          <a:prstGeom prst="round2DiagRect">
            <a:avLst>
              <a:gd name="adj1" fmla="val 28628"/>
              <a:gd name="adj2" fmla="val 0"/>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Century Gothic" panose="020B0502020202020204" pitchFamily="34" charset="0"/>
              </a:rPr>
              <a:t>101010101010111</a:t>
            </a:r>
            <a:endParaRPr lang="en-IN" sz="1400" dirty="0">
              <a:solidFill>
                <a:schemeClr val="bg2">
                  <a:lumMod val="25000"/>
                </a:schemeClr>
              </a:solidFill>
              <a:latin typeface="Century Gothic" panose="020B0502020202020204" pitchFamily="34" charset="0"/>
            </a:endParaRPr>
          </a:p>
        </p:txBody>
      </p:sp>
      <p:pic>
        <p:nvPicPr>
          <p:cNvPr id="53" name="Picture 5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09055" y="5753556"/>
            <a:ext cx="412157" cy="412157"/>
          </a:xfrm>
          <a:prstGeom prst="rect">
            <a:avLst/>
          </a:prstGeom>
        </p:spPr>
      </p:pic>
      <p:sp>
        <p:nvSpPr>
          <p:cNvPr id="41" name="Rectangle 40"/>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FORMATION OF BLOCK</a:t>
            </a:r>
            <a:endParaRPr lang="en-US" sz="2800" dirty="0">
              <a:solidFill>
                <a:srgbClr val="002060"/>
              </a:solidFill>
            </a:endParaRPr>
          </a:p>
        </p:txBody>
      </p:sp>
    </p:spTree>
    <p:extLst>
      <p:ext uri="{BB962C8B-B14F-4D97-AF65-F5344CB8AC3E}">
        <p14:creationId xmlns:p14="http://schemas.microsoft.com/office/powerpoint/2010/main" val="256784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anim calcmode="lin" valueType="num">
                                      <p:cBhvr>
                                        <p:cTn id="45" dur="1000" fill="hold"/>
                                        <p:tgtEl>
                                          <p:spTgt spid="34"/>
                                        </p:tgtEl>
                                        <p:attrNameLst>
                                          <p:attrName>ppt_x</p:attrName>
                                        </p:attrNameLst>
                                      </p:cBhvr>
                                      <p:tavLst>
                                        <p:tav tm="0">
                                          <p:val>
                                            <p:strVal val="#ppt_x"/>
                                          </p:val>
                                        </p:tav>
                                        <p:tav tm="100000">
                                          <p:val>
                                            <p:strVal val="#ppt_x"/>
                                          </p:val>
                                        </p:tav>
                                      </p:tavLst>
                                    </p:anim>
                                    <p:anim calcmode="lin" valueType="num">
                                      <p:cBhvr>
                                        <p:cTn id="46" dur="1000" fill="hold"/>
                                        <p:tgtEl>
                                          <p:spTgt spid="3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000"/>
                                        <p:tgtEl>
                                          <p:spTgt spid="43"/>
                                        </p:tgtEl>
                                      </p:cBhvr>
                                    </p:animEffect>
                                    <p:anim calcmode="lin" valueType="num">
                                      <p:cBhvr>
                                        <p:cTn id="60" dur="1000" fill="hold"/>
                                        <p:tgtEl>
                                          <p:spTgt spid="43"/>
                                        </p:tgtEl>
                                        <p:attrNameLst>
                                          <p:attrName>ppt_x</p:attrName>
                                        </p:attrNameLst>
                                      </p:cBhvr>
                                      <p:tavLst>
                                        <p:tav tm="0">
                                          <p:val>
                                            <p:strVal val="#ppt_x"/>
                                          </p:val>
                                        </p:tav>
                                        <p:tav tm="100000">
                                          <p:val>
                                            <p:strVal val="#ppt_x"/>
                                          </p:val>
                                        </p:tav>
                                      </p:tavLst>
                                    </p:anim>
                                    <p:anim calcmode="lin" valueType="num">
                                      <p:cBhvr>
                                        <p:cTn id="61" dur="1000" fill="hold"/>
                                        <p:tgtEl>
                                          <p:spTgt spid="4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1000"/>
                                        <p:tgtEl>
                                          <p:spTgt spid="19"/>
                                        </p:tgtEl>
                                      </p:cBhvr>
                                    </p:animEffect>
                                    <p:anim calcmode="lin" valueType="num">
                                      <p:cBhvr>
                                        <p:cTn id="65" dur="1000" fill="hold"/>
                                        <p:tgtEl>
                                          <p:spTgt spid="19"/>
                                        </p:tgtEl>
                                        <p:attrNameLst>
                                          <p:attrName>ppt_x</p:attrName>
                                        </p:attrNameLst>
                                      </p:cBhvr>
                                      <p:tavLst>
                                        <p:tav tm="0">
                                          <p:val>
                                            <p:strVal val="#ppt_x"/>
                                          </p:val>
                                        </p:tav>
                                        <p:tav tm="100000">
                                          <p:val>
                                            <p:strVal val="#ppt_x"/>
                                          </p:val>
                                        </p:tav>
                                      </p:tavLst>
                                    </p:anim>
                                    <p:anim calcmode="lin" valueType="num">
                                      <p:cBhvr>
                                        <p:cTn id="66" dur="1000" fill="hold"/>
                                        <p:tgtEl>
                                          <p:spTgt spid="19"/>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42" presetClass="entr" presetSubtype="0"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1000"/>
                                        <p:tgtEl>
                                          <p:spTgt spid="23"/>
                                        </p:tgtEl>
                                      </p:cBhvr>
                                    </p:animEffect>
                                    <p:anim calcmode="lin" valueType="num">
                                      <p:cBhvr>
                                        <p:cTn id="71" dur="1000" fill="hold"/>
                                        <p:tgtEl>
                                          <p:spTgt spid="23"/>
                                        </p:tgtEl>
                                        <p:attrNameLst>
                                          <p:attrName>ppt_x</p:attrName>
                                        </p:attrNameLst>
                                      </p:cBhvr>
                                      <p:tavLst>
                                        <p:tav tm="0">
                                          <p:val>
                                            <p:strVal val="#ppt_x"/>
                                          </p:val>
                                        </p:tav>
                                        <p:tav tm="100000">
                                          <p:val>
                                            <p:strVal val="#ppt_x"/>
                                          </p:val>
                                        </p:tav>
                                      </p:tavLst>
                                    </p:anim>
                                    <p:anim calcmode="lin" valueType="num">
                                      <p:cBhvr>
                                        <p:cTn id="72" dur="1000" fill="hold"/>
                                        <p:tgtEl>
                                          <p:spTgt spid="2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1000"/>
                                        <p:tgtEl>
                                          <p:spTgt spid="37"/>
                                        </p:tgtEl>
                                      </p:cBhvr>
                                    </p:animEffect>
                                    <p:anim calcmode="lin" valueType="num">
                                      <p:cBhvr>
                                        <p:cTn id="81" dur="1000" fill="hold"/>
                                        <p:tgtEl>
                                          <p:spTgt spid="37"/>
                                        </p:tgtEl>
                                        <p:attrNameLst>
                                          <p:attrName>ppt_x</p:attrName>
                                        </p:attrNameLst>
                                      </p:cBhvr>
                                      <p:tavLst>
                                        <p:tav tm="0">
                                          <p:val>
                                            <p:strVal val="#ppt_x"/>
                                          </p:val>
                                        </p:tav>
                                        <p:tav tm="100000">
                                          <p:val>
                                            <p:strVal val="#ppt_x"/>
                                          </p:val>
                                        </p:tav>
                                      </p:tavLst>
                                    </p:anim>
                                    <p:anim calcmode="lin" valueType="num">
                                      <p:cBhvr>
                                        <p:cTn id="82" dur="1000" fill="hold"/>
                                        <p:tgtEl>
                                          <p:spTgt spid="3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1000"/>
                                        <p:tgtEl>
                                          <p:spTgt spid="40"/>
                                        </p:tgtEl>
                                      </p:cBhvr>
                                    </p:animEffect>
                                    <p:anim calcmode="lin" valueType="num">
                                      <p:cBhvr>
                                        <p:cTn id="86" dur="1000" fill="hold"/>
                                        <p:tgtEl>
                                          <p:spTgt spid="40"/>
                                        </p:tgtEl>
                                        <p:attrNameLst>
                                          <p:attrName>ppt_x</p:attrName>
                                        </p:attrNameLst>
                                      </p:cBhvr>
                                      <p:tavLst>
                                        <p:tav tm="0">
                                          <p:val>
                                            <p:strVal val="#ppt_x"/>
                                          </p:val>
                                        </p:tav>
                                        <p:tav tm="100000">
                                          <p:val>
                                            <p:strVal val="#ppt_x"/>
                                          </p:val>
                                        </p:tav>
                                      </p:tavLst>
                                    </p:anim>
                                    <p:anim calcmode="lin" valueType="num">
                                      <p:cBhvr>
                                        <p:cTn id="87" dur="1000" fill="hold"/>
                                        <p:tgtEl>
                                          <p:spTgt spid="40"/>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1000"/>
                                        <p:tgtEl>
                                          <p:spTgt spid="49"/>
                                        </p:tgtEl>
                                      </p:cBhvr>
                                    </p:animEffect>
                                    <p:anim calcmode="lin" valueType="num">
                                      <p:cBhvr>
                                        <p:cTn id="91" dur="1000" fill="hold"/>
                                        <p:tgtEl>
                                          <p:spTgt spid="49"/>
                                        </p:tgtEl>
                                        <p:attrNameLst>
                                          <p:attrName>ppt_x</p:attrName>
                                        </p:attrNameLst>
                                      </p:cBhvr>
                                      <p:tavLst>
                                        <p:tav tm="0">
                                          <p:val>
                                            <p:strVal val="#ppt_x"/>
                                          </p:val>
                                        </p:tav>
                                        <p:tav tm="100000">
                                          <p:val>
                                            <p:strVal val="#ppt_x"/>
                                          </p:val>
                                        </p:tav>
                                      </p:tavLst>
                                    </p:anim>
                                    <p:anim calcmode="lin" valueType="num">
                                      <p:cBhvr>
                                        <p:cTn id="92" dur="1000" fill="hold"/>
                                        <p:tgtEl>
                                          <p:spTgt spid="49"/>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1000"/>
                                        <p:tgtEl>
                                          <p:spTgt spid="50"/>
                                        </p:tgtEl>
                                      </p:cBhvr>
                                    </p:animEffect>
                                    <p:anim calcmode="lin" valueType="num">
                                      <p:cBhvr>
                                        <p:cTn id="96" dur="1000" fill="hold"/>
                                        <p:tgtEl>
                                          <p:spTgt spid="50"/>
                                        </p:tgtEl>
                                        <p:attrNameLst>
                                          <p:attrName>ppt_x</p:attrName>
                                        </p:attrNameLst>
                                      </p:cBhvr>
                                      <p:tavLst>
                                        <p:tav tm="0">
                                          <p:val>
                                            <p:strVal val="#ppt_x"/>
                                          </p:val>
                                        </p:tav>
                                        <p:tav tm="100000">
                                          <p:val>
                                            <p:strVal val="#ppt_x"/>
                                          </p:val>
                                        </p:tav>
                                      </p:tavLst>
                                    </p:anim>
                                    <p:anim calcmode="lin" valueType="num">
                                      <p:cBhvr>
                                        <p:cTn id="9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0"/>
                                        <p:tgtEl>
                                          <p:spTgt spid="29"/>
                                        </p:tgtEl>
                                      </p:cBhvr>
                                    </p:animEffect>
                                    <p:anim calcmode="lin" valueType="num">
                                      <p:cBhvr>
                                        <p:cTn id="108" dur="1000" fill="hold"/>
                                        <p:tgtEl>
                                          <p:spTgt spid="29"/>
                                        </p:tgtEl>
                                        <p:attrNameLst>
                                          <p:attrName>ppt_x</p:attrName>
                                        </p:attrNameLst>
                                      </p:cBhvr>
                                      <p:tavLst>
                                        <p:tav tm="0">
                                          <p:val>
                                            <p:strVal val="#ppt_x"/>
                                          </p:val>
                                        </p:tav>
                                        <p:tav tm="100000">
                                          <p:val>
                                            <p:strVal val="#ppt_x"/>
                                          </p:val>
                                        </p:tav>
                                      </p:tavLst>
                                    </p:anim>
                                    <p:anim calcmode="lin" valueType="num">
                                      <p:cBhvr>
                                        <p:cTn id="109" dur="1000" fill="hold"/>
                                        <p:tgtEl>
                                          <p:spTgt spid="29"/>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1000"/>
                                        <p:tgtEl>
                                          <p:spTgt spid="51"/>
                                        </p:tgtEl>
                                      </p:cBhvr>
                                    </p:animEffect>
                                    <p:anim calcmode="lin" valueType="num">
                                      <p:cBhvr>
                                        <p:cTn id="113" dur="1000" fill="hold"/>
                                        <p:tgtEl>
                                          <p:spTgt spid="51"/>
                                        </p:tgtEl>
                                        <p:attrNameLst>
                                          <p:attrName>ppt_x</p:attrName>
                                        </p:attrNameLst>
                                      </p:cBhvr>
                                      <p:tavLst>
                                        <p:tav tm="0">
                                          <p:val>
                                            <p:strVal val="#ppt_x"/>
                                          </p:val>
                                        </p:tav>
                                        <p:tav tm="100000">
                                          <p:val>
                                            <p:strVal val="#ppt_x"/>
                                          </p:val>
                                        </p:tav>
                                      </p:tavLst>
                                    </p:anim>
                                    <p:anim calcmode="lin" valueType="num">
                                      <p:cBhvr>
                                        <p:cTn id="114" dur="1000" fill="hold"/>
                                        <p:tgtEl>
                                          <p:spTgt spid="5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fade">
                                      <p:cBhvr>
                                        <p:cTn id="117" dur="1000"/>
                                        <p:tgtEl>
                                          <p:spTgt spid="5"/>
                                        </p:tgtEl>
                                      </p:cBhvr>
                                    </p:animEffect>
                                    <p:anim calcmode="lin" valueType="num">
                                      <p:cBhvr>
                                        <p:cTn id="118" dur="1000" fill="hold"/>
                                        <p:tgtEl>
                                          <p:spTgt spid="5"/>
                                        </p:tgtEl>
                                        <p:attrNameLst>
                                          <p:attrName>ppt_x</p:attrName>
                                        </p:attrNameLst>
                                      </p:cBhvr>
                                      <p:tavLst>
                                        <p:tav tm="0">
                                          <p:val>
                                            <p:strVal val="#ppt_x"/>
                                          </p:val>
                                        </p:tav>
                                        <p:tav tm="100000">
                                          <p:val>
                                            <p:strVal val="#ppt_x"/>
                                          </p:val>
                                        </p:tav>
                                      </p:tavLst>
                                    </p:anim>
                                    <p:anim calcmode="lin" valueType="num">
                                      <p:cBhvr>
                                        <p:cTn id="1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fade">
                                      <p:cBhvr>
                                        <p:cTn id="124" dur="1000"/>
                                        <p:tgtEl>
                                          <p:spTgt spid="32"/>
                                        </p:tgtEl>
                                      </p:cBhvr>
                                    </p:animEffect>
                                    <p:anim calcmode="lin" valueType="num">
                                      <p:cBhvr>
                                        <p:cTn id="125" dur="1000" fill="hold"/>
                                        <p:tgtEl>
                                          <p:spTgt spid="32"/>
                                        </p:tgtEl>
                                        <p:attrNameLst>
                                          <p:attrName>ppt_x</p:attrName>
                                        </p:attrNameLst>
                                      </p:cBhvr>
                                      <p:tavLst>
                                        <p:tav tm="0">
                                          <p:val>
                                            <p:strVal val="#ppt_x"/>
                                          </p:val>
                                        </p:tav>
                                        <p:tav tm="100000">
                                          <p:val>
                                            <p:strVal val="#ppt_x"/>
                                          </p:val>
                                        </p:tav>
                                      </p:tavLst>
                                    </p:anim>
                                    <p:anim calcmode="lin" valueType="num">
                                      <p:cBhvr>
                                        <p:cTn id="126" dur="1000" fill="hold"/>
                                        <p:tgtEl>
                                          <p:spTgt spid="32"/>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1000"/>
                                        <p:tgtEl>
                                          <p:spTgt spid="45"/>
                                        </p:tgtEl>
                                      </p:cBhvr>
                                    </p:animEffect>
                                    <p:anim calcmode="lin" valueType="num">
                                      <p:cBhvr>
                                        <p:cTn id="130" dur="1000" fill="hold"/>
                                        <p:tgtEl>
                                          <p:spTgt spid="45"/>
                                        </p:tgtEl>
                                        <p:attrNameLst>
                                          <p:attrName>ppt_x</p:attrName>
                                        </p:attrNameLst>
                                      </p:cBhvr>
                                      <p:tavLst>
                                        <p:tav tm="0">
                                          <p:val>
                                            <p:strVal val="#ppt_x"/>
                                          </p:val>
                                        </p:tav>
                                        <p:tav tm="100000">
                                          <p:val>
                                            <p:strVal val="#ppt_x"/>
                                          </p:val>
                                        </p:tav>
                                      </p:tavLst>
                                    </p:anim>
                                    <p:anim calcmode="lin" valueType="num">
                                      <p:cBhvr>
                                        <p:cTn id="131" dur="1000" fill="hold"/>
                                        <p:tgtEl>
                                          <p:spTgt spid="45"/>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1000"/>
                                        <p:tgtEl>
                                          <p:spTgt spid="47"/>
                                        </p:tgtEl>
                                      </p:cBhvr>
                                    </p:animEffect>
                                    <p:anim calcmode="lin" valueType="num">
                                      <p:cBhvr>
                                        <p:cTn id="135" dur="1000" fill="hold"/>
                                        <p:tgtEl>
                                          <p:spTgt spid="47"/>
                                        </p:tgtEl>
                                        <p:attrNameLst>
                                          <p:attrName>ppt_x</p:attrName>
                                        </p:attrNameLst>
                                      </p:cBhvr>
                                      <p:tavLst>
                                        <p:tav tm="0">
                                          <p:val>
                                            <p:strVal val="#ppt_x"/>
                                          </p:val>
                                        </p:tav>
                                        <p:tav tm="100000">
                                          <p:val>
                                            <p:strVal val="#ppt_x"/>
                                          </p:val>
                                        </p:tav>
                                      </p:tavLst>
                                    </p:anim>
                                    <p:anim calcmode="lin" valueType="num">
                                      <p:cBhvr>
                                        <p:cTn id="13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0"/>
                                        </p:tgtEl>
                                        <p:attrNameLst>
                                          <p:attrName>style.visibility</p:attrName>
                                        </p:attrNameLst>
                                      </p:cBhvr>
                                      <p:to>
                                        <p:strVal val="visible"/>
                                      </p:to>
                                    </p:set>
                                    <p:animEffect transition="in" filter="fade">
                                      <p:cBhvr>
                                        <p:cTn id="141" dur="1000"/>
                                        <p:tgtEl>
                                          <p:spTgt spid="30"/>
                                        </p:tgtEl>
                                      </p:cBhvr>
                                    </p:animEffect>
                                    <p:anim calcmode="lin" valueType="num">
                                      <p:cBhvr>
                                        <p:cTn id="142" dur="1000" fill="hold"/>
                                        <p:tgtEl>
                                          <p:spTgt spid="30"/>
                                        </p:tgtEl>
                                        <p:attrNameLst>
                                          <p:attrName>ppt_x</p:attrName>
                                        </p:attrNameLst>
                                      </p:cBhvr>
                                      <p:tavLst>
                                        <p:tav tm="0">
                                          <p:val>
                                            <p:strVal val="#ppt_x"/>
                                          </p:val>
                                        </p:tav>
                                        <p:tav tm="100000">
                                          <p:val>
                                            <p:strVal val="#ppt_x"/>
                                          </p:val>
                                        </p:tav>
                                      </p:tavLst>
                                    </p:anim>
                                    <p:anim calcmode="lin" valueType="num">
                                      <p:cBhvr>
                                        <p:cTn id="143" dur="1000" fill="hold"/>
                                        <p:tgtEl>
                                          <p:spTgt spid="30"/>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33"/>
                                        </p:tgtEl>
                                        <p:attrNameLst>
                                          <p:attrName>style.visibility</p:attrName>
                                        </p:attrNameLst>
                                      </p:cBhvr>
                                      <p:to>
                                        <p:strVal val="visible"/>
                                      </p:to>
                                    </p:set>
                                    <p:animEffect transition="in" filter="fade">
                                      <p:cBhvr>
                                        <p:cTn id="146" dur="1000"/>
                                        <p:tgtEl>
                                          <p:spTgt spid="33"/>
                                        </p:tgtEl>
                                      </p:cBhvr>
                                    </p:animEffect>
                                    <p:anim calcmode="lin" valueType="num">
                                      <p:cBhvr>
                                        <p:cTn id="147" dur="1000" fill="hold"/>
                                        <p:tgtEl>
                                          <p:spTgt spid="33"/>
                                        </p:tgtEl>
                                        <p:attrNameLst>
                                          <p:attrName>ppt_x</p:attrName>
                                        </p:attrNameLst>
                                      </p:cBhvr>
                                      <p:tavLst>
                                        <p:tav tm="0">
                                          <p:val>
                                            <p:strVal val="#ppt_x"/>
                                          </p:val>
                                        </p:tav>
                                        <p:tav tm="100000">
                                          <p:val>
                                            <p:strVal val="#ppt_x"/>
                                          </p:val>
                                        </p:tav>
                                      </p:tavLst>
                                    </p:anim>
                                    <p:anim calcmode="lin" valueType="num">
                                      <p:cBhvr>
                                        <p:cTn id="148" dur="1000" fill="hold"/>
                                        <p:tgtEl>
                                          <p:spTgt spid="33"/>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38"/>
                                        </p:tgtEl>
                                        <p:attrNameLst>
                                          <p:attrName>style.visibility</p:attrName>
                                        </p:attrNameLst>
                                      </p:cBhvr>
                                      <p:to>
                                        <p:strVal val="visible"/>
                                      </p:to>
                                    </p:set>
                                    <p:animEffect transition="in" filter="fade">
                                      <p:cBhvr>
                                        <p:cTn id="151" dur="1000"/>
                                        <p:tgtEl>
                                          <p:spTgt spid="38"/>
                                        </p:tgtEl>
                                      </p:cBhvr>
                                    </p:animEffect>
                                    <p:anim calcmode="lin" valueType="num">
                                      <p:cBhvr>
                                        <p:cTn id="152" dur="1000" fill="hold"/>
                                        <p:tgtEl>
                                          <p:spTgt spid="38"/>
                                        </p:tgtEl>
                                        <p:attrNameLst>
                                          <p:attrName>ppt_x</p:attrName>
                                        </p:attrNameLst>
                                      </p:cBhvr>
                                      <p:tavLst>
                                        <p:tav tm="0">
                                          <p:val>
                                            <p:strVal val="#ppt_x"/>
                                          </p:val>
                                        </p:tav>
                                        <p:tav tm="100000">
                                          <p:val>
                                            <p:strVal val="#ppt_x"/>
                                          </p:val>
                                        </p:tav>
                                      </p:tavLst>
                                    </p:anim>
                                    <p:anim calcmode="lin" valueType="num">
                                      <p:cBhvr>
                                        <p:cTn id="153" dur="1000" fill="hold"/>
                                        <p:tgtEl>
                                          <p:spTgt spid="38"/>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fade">
                                      <p:cBhvr>
                                        <p:cTn id="156" dur="1000"/>
                                        <p:tgtEl>
                                          <p:spTgt spid="39"/>
                                        </p:tgtEl>
                                      </p:cBhvr>
                                    </p:animEffect>
                                    <p:anim calcmode="lin" valueType="num">
                                      <p:cBhvr>
                                        <p:cTn id="157" dur="1000" fill="hold"/>
                                        <p:tgtEl>
                                          <p:spTgt spid="39"/>
                                        </p:tgtEl>
                                        <p:attrNameLst>
                                          <p:attrName>ppt_x</p:attrName>
                                        </p:attrNameLst>
                                      </p:cBhvr>
                                      <p:tavLst>
                                        <p:tav tm="0">
                                          <p:val>
                                            <p:strVal val="#ppt_x"/>
                                          </p:val>
                                        </p:tav>
                                        <p:tav tm="100000">
                                          <p:val>
                                            <p:strVal val="#ppt_x"/>
                                          </p:val>
                                        </p:tav>
                                      </p:tavLst>
                                    </p:anim>
                                    <p:anim calcmode="lin" valueType="num">
                                      <p:cBhvr>
                                        <p:cTn id="158" dur="1000" fill="hold"/>
                                        <p:tgtEl>
                                          <p:spTgt spid="39"/>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fade">
                                      <p:cBhvr>
                                        <p:cTn id="161" dur="1000"/>
                                        <p:tgtEl>
                                          <p:spTgt spid="44"/>
                                        </p:tgtEl>
                                      </p:cBhvr>
                                    </p:animEffect>
                                    <p:anim calcmode="lin" valueType="num">
                                      <p:cBhvr>
                                        <p:cTn id="162" dur="1000" fill="hold"/>
                                        <p:tgtEl>
                                          <p:spTgt spid="44"/>
                                        </p:tgtEl>
                                        <p:attrNameLst>
                                          <p:attrName>ppt_x</p:attrName>
                                        </p:attrNameLst>
                                      </p:cBhvr>
                                      <p:tavLst>
                                        <p:tav tm="0">
                                          <p:val>
                                            <p:strVal val="#ppt_x"/>
                                          </p:val>
                                        </p:tav>
                                        <p:tav tm="100000">
                                          <p:val>
                                            <p:strVal val="#ppt_x"/>
                                          </p:val>
                                        </p:tav>
                                      </p:tavLst>
                                    </p:anim>
                                    <p:anim calcmode="lin" valueType="num">
                                      <p:cBhvr>
                                        <p:cTn id="163" dur="1000" fill="hold"/>
                                        <p:tgtEl>
                                          <p:spTgt spid="44"/>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8"/>
                                        </p:tgtEl>
                                        <p:attrNameLst>
                                          <p:attrName>style.visibility</p:attrName>
                                        </p:attrNameLst>
                                      </p:cBhvr>
                                      <p:to>
                                        <p:strVal val="visible"/>
                                      </p:to>
                                    </p:set>
                                    <p:animEffect transition="in" filter="fade">
                                      <p:cBhvr>
                                        <p:cTn id="166" dur="1000"/>
                                        <p:tgtEl>
                                          <p:spTgt spid="48"/>
                                        </p:tgtEl>
                                      </p:cBhvr>
                                    </p:animEffect>
                                    <p:anim calcmode="lin" valueType="num">
                                      <p:cBhvr>
                                        <p:cTn id="167" dur="1000" fill="hold"/>
                                        <p:tgtEl>
                                          <p:spTgt spid="48"/>
                                        </p:tgtEl>
                                        <p:attrNameLst>
                                          <p:attrName>ppt_x</p:attrName>
                                        </p:attrNameLst>
                                      </p:cBhvr>
                                      <p:tavLst>
                                        <p:tav tm="0">
                                          <p:val>
                                            <p:strVal val="#ppt_x"/>
                                          </p:val>
                                        </p:tav>
                                        <p:tav tm="100000">
                                          <p:val>
                                            <p:strVal val="#ppt_x"/>
                                          </p:val>
                                        </p:tav>
                                      </p:tavLst>
                                    </p:anim>
                                    <p:anim calcmode="lin" valueType="num">
                                      <p:cBhvr>
                                        <p:cTn id="168" dur="1000" fill="hold"/>
                                        <p:tgtEl>
                                          <p:spTgt spid="48"/>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35"/>
                                        </p:tgtEl>
                                        <p:attrNameLst>
                                          <p:attrName>style.visibility</p:attrName>
                                        </p:attrNameLst>
                                      </p:cBhvr>
                                      <p:to>
                                        <p:strVal val="visible"/>
                                      </p:to>
                                    </p:set>
                                    <p:animEffect transition="in" filter="fade">
                                      <p:cBhvr>
                                        <p:cTn id="171" dur="1000"/>
                                        <p:tgtEl>
                                          <p:spTgt spid="35"/>
                                        </p:tgtEl>
                                      </p:cBhvr>
                                    </p:animEffect>
                                    <p:anim calcmode="lin" valueType="num">
                                      <p:cBhvr>
                                        <p:cTn id="172" dur="1000" fill="hold"/>
                                        <p:tgtEl>
                                          <p:spTgt spid="35"/>
                                        </p:tgtEl>
                                        <p:attrNameLst>
                                          <p:attrName>ppt_x</p:attrName>
                                        </p:attrNameLst>
                                      </p:cBhvr>
                                      <p:tavLst>
                                        <p:tav tm="0">
                                          <p:val>
                                            <p:strVal val="#ppt_x"/>
                                          </p:val>
                                        </p:tav>
                                        <p:tav tm="100000">
                                          <p:val>
                                            <p:strVal val="#ppt_x"/>
                                          </p:val>
                                        </p:tav>
                                      </p:tavLst>
                                    </p:anim>
                                    <p:anim calcmode="lin" valueType="num">
                                      <p:cBhvr>
                                        <p:cTn id="173" dur="1000" fill="hold"/>
                                        <p:tgtEl>
                                          <p:spTgt spid="35"/>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52"/>
                                        </p:tgtEl>
                                        <p:attrNameLst>
                                          <p:attrName>style.visibility</p:attrName>
                                        </p:attrNameLst>
                                      </p:cBhvr>
                                      <p:to>
                                        <p:strVal val="visible"/>
                                      </p:to>
                                    </p:set>
                                    <p:animEffect transition="in" filter="fade">
                                      <p:cBhvr>
                                        <p:cTn id="176" dur="1000"/>
                                        <p:tgtEl>
                                          <p:spTgt spid="52"/>
                                        </p:tgtEl>
                                      </p:cBhvr>
                                    </p:animEffect>
                                    <p:anim calcmode="lin" valueType="num">
                                      <p:cBhvr>
                                        <p:cTn id="177" dur="1000" fill="hold"/>
                                        <p:tgtEl>
                                          <p:spTgt spid="52"/>
                                        </p:tgtEl>
                                        <p:attrNameLst>
                                          <p:attrName>ppt_x</p:attrName>
                                        </p:attrNameLst>
                                      </p:cBhvr>
                                      <p:tavLst>
                                        <p:tav tm="0">
                                          <p:val>
                                            <p:strVal val="#ppt_x"/>
                                          </p:val>
                                        </p:tav>
                                        <p:tav tm="100000">
                                          <p:val>
                                            <p:strVal val="#ppt_x"/>
                                          </p:val>
                                        </p:tav>
                                      </p:tavLst>
                                    </p:anim>
                                    <p:anim calcmode="lin" valueType="num">
                                      <p:cBhvr>
                                        <p:cTn id="178" dur="1000" fill="hold"/>
                                        <p:tgtEl>
                                          <p:spTgt spid="52"/>
                                        </p:tgtEl>
                                        <p:attrNameLst>
                                          <p:attrName>ppt_y</p:attrName>
                                        </p:attrNameLst>
                                      </p:cBhvr>
                                      <p:tavLst>
                                        <p:tav tm="0">
                                          <p:val>
                                            <p:strVal val="#ppt_y+.1"/>
                                          </p:val>
                                        </p:tav>
                                        <p:tav tm="100000">
                                          <p:val>
                                            <p:strVal val="#ppt_y"/>
                                          </p:val>
                                        </p:tav>
                                      </p:tavLst>
                                    </p:anim>
                                  </p:childTnLst>
                                </p:cTn>
                              </p:par>
                              <p:par>
                                <p:cTn id="179" presetID="42" presetClass="entr" presetSubtype="0" fill="hold" nodeType="with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fade">
                                      <p:cBhvr>
                                        <p:cTn id="181" dur="1000"/>
                                        <p:tgtEl>
                                          <p:spTgt spid="53"/>
                                        </p:tgtEl>
                                      </p:cBhvr>
                                    </p:animEffect>
                                    <p:anim calcmode="lin" valueType="num">
                                      <p:cBhvr>
                                        <p:cTn id="182" dur="1000" fill="hold"/>
                                        <p:tgtEl>
                                          <p:spTgt spid="53"/>
                                        </p:tgtEl>
                                        <p:attrNameLst>
                                          <p:attrName>ppt_x</p:attrName>
                                        </p:attrNameLst>
                                      </p:cBhvr>
                                      <p:tavLst>
                                        <p:tav tm="0">
                                          <p:val>
                                            <p:strVal val="#ppt_x"/>
                                          </p:val>
                                        </p:tav>
                                        <p:tav tm="100000">
                                          <p:val>
                                            <p:strVal val="#ppt_x"/>
                                          </p:val>
                                        </p:tav>
                                      </p:tavLst>
                                    </p:anim>
                                    <p:anim calcmode="lin" valueType="num">
                                      <p:cBhvr>
                                        <p:cTn id="18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P spid="20" grpId="0" animBg="1"/>
      <p:bldP spid="23" grpId="0" animBg="1"/>
      <p:bldP spid="24" grpId="0" animBg="1"/>
      <p:bldP spid="29" grpId="0" animBg="1"/>
      <p:bldP spid="30" grpId="0" animBg="1"/>
      <p:bldP spid="32" grpId="0" animBg="1"/>
      <p:bldP spid="33" grpId="0" animBg="1"/>
      <p:bldP spid="38" grpId="0" animBg="1"/>
      <p:bldP spid="39" grpId="0" animBg="1"/>
      <p:bldP spid="46" grpId="0"/>
      <p:bldP spid="47" grpId="0"/>
      <p:bldP spid="48" grpId="0"/>
      <p:bldP spid="34" grpId="0" animBg="1"/>
      <p:bldP spid="37" grpId="0" animBg="1"/>
      <p:bldP spid="42" grpId="0" animBg="1"/>
      <p:bldP spid="49" grpId="0" animBg="1"/>
      <p:bldP spid="5" grpId="0"/>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250000"/>
              </a:lnSpc>
              <a:buClr>
                <a:schemeClr val="accent1">
                  <a:lumMod val="75000"/>
                </a:schemeClr>
              </a:buClr>
              <a:buFont typeface="Courier New" panose="02070309020205020404" pitchFamily="49" charset="0"/>
              <a:buChar char="o"/>
            </a:pPr>
            <a:r>
              <a:rPr lang="en-US" sz="1800" dirty="0">
                <a:solidFill>
                  <a:schemeClr val="tx1">
                    <a:lumMod val="65000"/>
                    <a:lumOff val="35000"/>
                  </a:schemeClr>
                </a:solidFill>
                <a:latin typeface="Century Gothic" panose="020B0502020202020204" pitchFamily="34" charset="0"/>
              </a:rPr>
              <a:t>Key Components</a:t>
            </a:r>
          </a:p>
          <a:p>
            <a:pPr lvl="1">
              <a:lnSpc>
                <a:spcPct val="250000"/>
              </a:lnSpc>
              <a:buClr>
                <a:schemeClr val="accent1">
                  <a:lumMod val="75000"/>
                </a:schemeClr>
              </a:buClr>
            </a:pPr>
            <a:r>
              <a:rPr lang="en-US" sz="1800" dirty="0">
                <a:solidFill>
                  <a:schemeClr val="tx1">
                    <a:lumMod val="65000"/>
                    <a:lumOff val="35000"/>
                  </a:schemeClr>
                </a:solidFill>
                <a:latin typeface="Century Gothic" panose="020B0502020202020204" pitchFamily="34" charset="0"/>
              </a:rPr>
              <a:t>Peer</a:t>
            </a:r>
          </a:p>
          <a:p>
            <a:pPr lvl="1">
              <a:lnSpc>
                <a:spcPct val="250000"/>
              </a:lnSpc>
              <a:buClr>
                <a:schemeClr val="accent1">
                  <a:lumMod val="75000"/>
                </a:schemeClr>
              </a:buClr>
            </a:pPr>
            <a:r>
              <a:rPr lang="en-IN" sz="1800" dirty="0">
                <a:solidFill>
                  <a:schemeClr val="tx1">
                    <a:lumMod val="65000"/>
                    <a:lumOff val="35000"/>
                  </a:schemeClr>
                </a:solidFill>
                <a:latin typeface="Century Gothic" panose="020B0502020202020204" pitchFamily="34" charset="0"/>
              </a:rPr>
              <a:t>Consensus</a:t>
            </a:r>
          </a:p>
          <a:p>
            <a:pPr lvl="1">
              <a:lnSpc>
                <a:spcPct val="250000"/>
              </a:lnSpc>
              <a:buClr>
                <a:schemeClr val="accent1">
                  <a:lumMod val="75000"/>
                </a:schemeClr>
              </a:buClr>
            </a:pPr>
            <a:r>
              <a:rPr lang="en-US" sz="1800" dirty="0">
                <a:solidFill>
                  <a:schemeClr val="tx1">
                    <a:lumMod val="65000"/>
                    <a:lumOff val="35000"/>
                  </a:schemeClr>
                </a:solidFill>
                <a:latin typeface="Century Gothic" panose="020B0502020202020204" pitchFamily="34" charset="0"/>
              </a:rPr>
              <a:t>Orderer / Validator</a:t>
            </a:r>
          </a:p>
          <a:p>
            <a:pPr lvl="1">
              <a:lnSpc>
                <a:spcPct val="250000"/>
              </a:lnSpc>
              <a:buClr>
                <a:schemeClr val="accent1">
                  <a:lumMod val="75000"/>
                </a:schemeClr>
              </a:buClr>
            </a:pPr>
            <a:r>
              <a:rPr lang="en-US" sz="1800" dirty="0">
                <a:solidFill>
                  <a:schemeClr val="tx1">
                    <a:lumMod val="65000"/>
                    <a:lumOff val="35000"/>
                  </a:schemeClr>
                </a:solidFill>
                <a:latin typeface="Century Gothic" panose="020B0502020202020204" pitchFamily="34" charset="0"/>
              </a:rPr>
              <a:t>Smart contracts</a:t>
            </a:r>
          </a:p>
          <a:p>
            <a:pPr marL="457200" lvl="1" indent="0">
              <a:buNone/>
            </a:pPr>
            <a:endParaRPr lang="en-US" sz="2000" dirty="0">
              <a:latin typeface="Century Gothic" panose="020B0502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2782" y="2099847"/>
            <a:ext cx="5183639" cy="3495516"/>
          </a:xfrm>
          <a:prstGeom prst="rect">
            <a:avLst/>
          </a:prstGeom>
        </p:spPr>
      </p:pic>
      <p:sp>
        <p:nvSpPr>
          <p:cNvPr id="5" name="Rectangle 4"/>
          <p:cNvSpPr/>
          <p:nvPr/>
        </p:nvSpPr>
        <p:spPr>
          <a:xfrm>
            <a:off x="546265" y="1710047"/>
            <a:ext cx="11067803" cy="4275117"/>
          </a:xfrm>
          <a:prstGeom prst="rect">
            <a:avLst/>
          </a:prstGeom>
          <a:noFill/>
          <a:ln>
            <a:solidFill>
              <a:srgbClr val="1FB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370505"/>
            <a:ext cx="12192000" cy="523220"/>
          </a:xfrm>
          <a:prstGeom prst="rect">
            <a:avLst/>
          </a:prstGeom>
        </p:spPr>
        <p:txBody>
          <a:bodyPr wrap="square">
            <a:spAutoFit/>
          </a:bodyPr>
          <a:lstStyle/>
          <a:p>
            <a:pPr algn="ctr"/>
            <a:r>
              <a:rPr lang="en-US" sz="2800" dirty="0">
                <a:solidFill>
                  <a:srgbClr val="002060"/>
                </a:solidFill>
                <a:latin typeface="Century Gothic" panose="020B0502020202020204" pitchFamily="34" charset="0"/>
              </a:rPr>
              <a:t>BLOCKCHAIN</a:t>
            </a:r>
            <a:endParaRPr lang="en-US" sz="2800" dirty="0">
              <a:solidFill>
                <a:srgbClr val="002060"/>
              </a:solidFill>
            </a:endParaRPr>
          </a:p>
        </p:txBody>
      </p:sp>
    </p:spTree>
    <p:extLst>
      <p:ext uri="{BB962C8B-B14F-4D97-AF65-F5344CB8AC3E}">
        <p14:creationId xmlns:p14="http://schemas.microsoft.com/office/powerpoint/2010/main" val="5439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09085"/>
            <a:ext cx="12192000" cy="646331"/>
          </a:xfrm>
          <a:prstGeom prst="rect">
            <a:avLst/>
          </a:prstGeom>
          <a:noFill/>
        </p:spPr>
        <p:txBody>
          <a:bodyPr wrap="square" rtlCol="0">
            <a:spAutoFit/>
          </a:bodyPr>
          <a:lstStyle/>
          <a:p>
            <a:pPr algn="ctr"/>
            <a:r>
              <a:rPr lang="en-US" sz="3600" spc="800" dirty="0" smtClean="0">
                <a:solidFill>
                  <a:srgbClr val="002060"/>
                </a:solidFill>
                <a:latin typeface="Eurostile" charset="0"/>
                <a:ea typeface="Eurostile" charset="0"/>
                <a:cs typeface="Eurostile" charset="0"/>
              </a:rPr>
              <a:t>BLOCKCHAIN v/s CENTRALIZED DB</a:t>
            </a:r>
            <a:endParaRPr lang="en-US" sz="3600" spc="800" dirty="0">
              <a:solidFill>
                <a:srgbClr val="002060"/>
              </a:solidFill>
              <a:latin typeface="Eurostile" charset="0"/>
              <a:ea typeface="Eurostile" charset="0"/>
              <a:cs typeface="Eurostile" charset="0"/>
            </a:endParaRPr>
          </a:p>
        </p:txBody>
      </p:sp>
      <p:cxnSp>
        <p:nvCxnSpPr>
          <p:cNvPr id="3" name="Straight Connector 2"/>
          <p:cNvCxnSpPr/>
          <p:nvPr/>
        </p:nvCxnSpPr>
        <p:spPr>
          <a:xfrm flipH="1">
            <a:off x="6090462" y="3696524"/>
            <a:ext cx="996" cy="7439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096000" y="2534117"/>
            <a:ext cx="1" cy="3086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8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A68469B-3FCC-43C8-A4F0-CBD3C04DC323}"/>
              </a:ext>
            </a:extLst>
          </p:cNvPr>
          <p:cNvSpPr/>
          <p:nvPr/>
        </p:nvSpPr>
        <p:spPr>
          <a:xfrm>
            <a:off x="874220" y="1153551"/>
            <a:ext cx="10394001" cy="3370153"/>
          </a:xfrm>
          <a:prstGeom prst="rect">
            <a:avLst/>
          </a:prstGeom>
        </p:spPr>
        <p:txBody>
          <a:bodyPr wrap="square">
            <a:spAutoFit/>
          </a:bodyPr>
          <a:lstStyle/>
          <a:p>
            <a:pPr>
              <a:lnSpc>
                <a:spcPct val="150000"/>
              </a:lnSpc>
            </a:pPr>
            <a:endParaRPr lang="en-US" sz="1400" dirty="0">
              <a:solidFill>
                <a:schemeClr val="bg2">
                  <a:lumMod val="25000"/>
                </a:schemeClr>
              </a:solidFill>
              <a:latin typeface="Century Gothic" panose="020B0502020202020204" pitchFamily="34" charset="0"/>
            </a:endParaRPr>
          </a:p>
          <a:p>
            <a:pPr marL="285750" indent="-285750">
              <a:lnSpc>
                <a:spcPct val="150000"/>
              </a:lnSpc>
              <a:buClr>
                <a:schemeClr val="accent1">
                  <a:lumMod val="75000"/>
                </a:schemeClr>
              </a:buClr>
              <a:buFont typeface="Courier New" panose="02070309020205020404" pitchFamily="49" charset="0"/>
              <a:buChar char="o"/>
            </a:pPr>
            <a:r>
              <a:rPr lang="en-IN" sz="1600" dirty="0">
                <a:latin typeface="Century Gothic" panose="020B0502020202020204" pitchFamily="34" charset="0"/>
              </a:rPr>
              <a:t>Blockchain</a:t>
            </a:r>
          </a:p>
          <a:p>
            <a:pPr marL="742950" lvl="1" indent="-285750">
              <a:lnSpc>
                <a:spcPct val="150000"/>
              </a:lnSpc>
              <a:buClr>
                <a:schemeClr val="accent1">
                  <a:lumMod val="75000"/>
                </a:schemeClr>
              </a:buClr>
              <a:buFont typeface="Arial" panose="020B0604020202020204" pitchFamily="34" charset="0"/>
              <a:buChar char="•"/>
            </a:pPr>
            <a:r>
              <a:rPr lang="en-IN" sz="1600" b="1" dirty="0">
                <a:latin typeface="Century Gothic" panose="020B0502020202020204" pitchFamily="34" charset="0"/>
              </a:rPr>
              <a:t>A shared database</a:t>
            </a:r>
          </a:p>
          <a:p>
            <a:pPr marL="742950" lvl="1" indent="-285750">
              <a:lnSpc>
                <a:spcPct val="150000"/>
              </a:lnSpc>
              <a:buClr>
                <a:schemeClr val="accent1">
                  <a:lumMod val="75000"/>
                </a:schemeClr>
              </a:buClr>
              <a:buFont typeface="Arial" panose="020B0604020202020204" pitchFamily="34" charset="0"/>
              <a:buChar char="•"/>
            </a:pPr>
            <a:r>
              <a:rPr lang="en-IN" sz="1600" dirty="0">
                <a:latin typeface="Century Gothic" panose="020B0502020202020204" pitchFamily="34" charset="0"/>
              </a:rPr>
              <a:t>supports </a:t>
            </a:r>
            <a:r>
              <a:rPr lang="en-IN" sz="1600" b="1" dirty="0">
                <a:latin typeface="Century Gothic" panose="020B0502020202020204" pitchFamily="34" charset="0"/>
              </a:rPr>
              <a:t>multiple writers,</a:t>
            </a:r>
            <a:r>
              <a:rPr lang="en-IN" sz="1600" dirty="0">
                <a:latin typeface="Century Gothic" panose="020B0502020202020204" pitchFamily="34" charset="0"/>
              </a:rPr>
              <a:t> may or may not trusted completely, </a:t>
            </a:r>
          </a:p>
          <a:p>
            <a:pPr marL="742950" lvl="1" indent="-285750">
              <a:lnSpc>
                <a:spcPct val="150000"/>
              </a:lnSpc>
              <a:buClr>
                <a:schemeClr val="accent1">
                  <a:lumMod val="75000"/>
                </a:schemeClr>
              </a:buClr>
              <a:buFont typeface="Arial" panose="020B0604020202020204" pitchFamily="34" charset="0"/>
              <a:buChar char="•"/>
            </a:pPr>
            <a:r>
              <a:rPr lang="en-IN" sz="1600" dirty="0">
                <a:latin typeface="Century Gothic" panose="020B0502020202020204" pitchFamily="34" charset="0"/>
              </a:rPr>
              <a:t>Operates without </a:t>
            </a:r>
            <a:r>
              <a:rPr lang="en-IN" sz="1600" b="1" dirty="0">
                <a:latin typeface="Century Gothic" panose="020B0502020202020204" pitchFamily="34" charset="0"/>
              </a:rPr>
              <a:t>central authority</a:t>
            </a:r>
          </a:p>
          <a:p>
            <a:pPr marL="742950" lvl="1" indent="-285750">
              <a:lnSpc>
                <a:spcPct val="150000"/>
              </a:lnSpc>
              <a:buClr>
                <a:schemeClr val="accent1">
                  <a:lumMod val="75000"/>
                </a:schemeClr>
              </a:buClr>
              <a:buFont typeface="Arial" panose="020B0604020202020204" pitchFamily="34" charset="0"/>
              <a:buChar char="•"/>
            </a:pPr>
            <a:endParaRPr lang="en-IN" sz="1600" b="1" dirty="0">
              <a:latin typeface="Century Gothic" panose="020B0502020202020204" pitchFamily="34" charset="0"/>
            </a:endParaRPr>
          </a:p>
          <a:p>
            <a:pPr marL="285750" indent="-285750">
              <a:lnSpc>
                <a:spcPct val="150000"/>
              </a:lnSpc>
              <a:buClr>
                <a:schemeClr val="accent1">
                  <a:lumMod val="75000"/>
                </a:schemeClr>
              </a:buClr>
              <a:buFont typeface="Courier New" panose="02070309020205020404" pitchFamily="49" charset="0"/>
              <a:buChar char="o"/>
            </a:pPr>
            <a:r>
              <a:rPr lang="en-US" sz="1600" dirty="0">
                <a:latin typeface="Century Gothic" panose="020B0502020202020204" pitchFamily="34" charset="0"/>
              </a:rPr>
              <a:t>Relational DB- robust &amp; proven the test of time </a:t>
            </a:r>
          </a:p>
          <a:p>
            <a:pPr marL="285750" indent="-285750">
              <a:lnSpc>
                <a:spcPct val="150000"/>
              </a:lnSpc>
              <a:buClr>
                <a:schemeClr val="accent1">
                  <a:lumMod val="75000"/>
                </a:schemeClr>
              </a:buClr>
              <a:buFont typeface="Courier New" panose="02070309020205020404" pitchFamily="49" charset="0"/>
              <a:buChar char="o"/>
            </a:pPr>
            <a:endParaRPr lang="en-IN" sz="1600" dirty="0">
              <a:latin typeface="Century Gothic" panose="020B0502020202020204" pitchFamily="34" charset="0"/>
            </a:endParaRPr>
          </a:p>
          <a:p>
            <a:pPr marL="285750" indent="-285750">
              <a:lnSpc>
                <a:spcPct val="150000"/>
              </a:lnSpc>
              <a:buClr>
                <a:schemeClr val="accent1">
                  <a:lumMod val="75000"/>
                </a:schemeClr>
              </a:buClr>
              <a:buFont typeface="Courier New" panose="02070309020205020404" pitchFamily="49" charset="0"/>
              <a:buChar char="o"/>
            </a:pPr>
            <a:r>
              <a:rPr lang="en-US" sz="1600" dirty="0">
                <a:latin typeface="Century Gothic" panose="020B0502020202020204" pitchFamily="34" charset="0"/>
              </a:rPr>
              <a:t>If regular DB exists, then why blockchain? </a:t>
            </a:r>
            <a:endParaRPr lang="en-IN" sz="1600" dirty="0">
              <a:latin typeface="Century Gothic" panose="020B0502020202020204" pitchFamily="34" charset="0"/>
            </a:endParaRPr>
          </a:p>
        </p:txBody>
      </p:sp>
      <p:sp>
        <p:nvSpPr>
          <p:cNvPr id="5" name="Rectangle 4"/>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WHY THE COMPARISON?</a:t>
            </a:r>
            <a:endParaRPr lang="en-US" sz="2800" dirty="0">
              <a:solidFill>
                <a:srgbClr val="002060"/>
              </a:solidFill>
            </a:endParaRPr>
          </a:p>
        </p:txBody>
      </p:sp>
      <p:sp>
        <p:nvSpPr>
          <p:cNvPr id="3" name="Rectangle 2"/>
          <p:cNvSpPr/>
          <p:nvPr/>
        </p:nvSpPr>
        <p:spPr>
          <a:xfrm>
            <a:off x="874220" y="5600548"/>
            <a:ext cx="9101053" cy="923330"/>
          </a:xfrm>
          <a:prstGeom prst="rect">
            <a:avLst/>
          </a:prstGeom>
        </p:spPr>
        <p:txBody>
          <a:bodyPr wrap="square">
            <a:spAutoFit/>
          </a:bodyPr>
          <a:lstStyle/>
          <a:p>
            <a:pPr>
              <a:lnSpc>
                <a:spcPct val="150000"/>
              </a:lnSpc>
            </a:pPr>
            <a:r>
              <a:rPr lang="en-US" b="1" dirty="0">
                <a:solidFill>
                  <a:srgbClr val="1FBECA"/>
                </a:solidFill>
                <a:latin typeface="Century Gothic" panose="020B0502020202020204" pitchFamily="34" charset="0"/>
              </a:rPr>
              <a:t>Evaluate,  why and for what reasons- Blockchain over </a:t>
            </a:r>
            <a:r>
              <a:rPr lang="en-US" b="1" dirty="0" smtClean="0">
                <a:solidFill>
                  <a:srgbClr val="1FBECA"/>
                </a:solidFill>
                <a:latin typeface="Century Gothic" panose="020B0502020202020204" pitchFamily="34" charset="0"/>
              </a:rPr>
              <a:t>Databases.</a:t>
            </a:r>
            <a:endParaRPr lang="en-IN" b="1" dirty="0">
              <a:solidFill>
                <a:srgbClr val="1FBECA"/>
              </a:solidFill>
              <a:latin typeface="Century Gothic" panose="020B0502020202020204" pitchFamily="34" charset="0"/>
            </a:endParaRPr>
          </a:p>
          <a:p>
            <a:pPr>
              <a:lnSpc>
                <a:spcPct val="150000"/>
              </a:lnSpc>
            </a:pPr>
            <a:endParaRPr lang="en-US" dirty="0">
              <a:solidFill>
                <a:srgbClr val="1FBECA"/>
              </a:solidFill>
              <a:latin typeface="Century Gothic" panose="020B0502020202020204" pitchFamily="34" charset="0"/>
            </a:endParaRPr>
          </a:p>
        </p:txBody>
      </p:sp>
      <p:sp>
        <p:nvSpPr>
          <p:cNvPr id="6" name="Rectangle 5"/>
          <p:cNvSpPr/>
          <p:nvPr/>
        </p:nvSpPr>
        <p:spPr>
          <a:xfrm>
            <a:off x="874220" y="4783530"/>
            <a:ext cx="5564344" cy="895373"/>
          </a:xfrm>
          <a:prstGeom prst="rect">
            <a:avLst/>
          </a:prstGeom>
        </p:spPr>
        <p:txBody>
          <a:bodyPr wrap="none">
            <a:spAutoFit/>
          </a:bodyPr>
          <a:lstStyle/>
          <a:p>
            <a:pPr>
              <a:lnSpc>
                <a:spcPct val="150000"/>
              </a:lnSpc>
            </a:pPr>
            <a:r>
              <a:rPr lang="en-US" sz="4000" b="1">
                <a:solidFill>
                  <a:srgbClr val="1FBECA"/>
                </a:solidFill>
                <a:latin typeface="Century Gothic" panose="020B0502020202020204" pitchFamily="34" charset="0"/>
              </a:rPr>
              <a:t>WHAT WE WILL COVER</a:t>
            </a:r>
            <a:endParaRPr lang="en-US" sz="4000" dirty="0">
              <a:solidFill>
                <a:srgbClr val="1FBECA"/>
              </a:solidFill>
              <a:latin typeface="Century Gothic" panose="020B0502020202020204" pitchFamily="34" charset="0"/>
            </a:endParaRPr>
          </a:p>
        </p:txBody>
      </p:sp>
    </p:spTree>
    <p:extLst>
      <p:ext uri="{BB962C8B-B14F-4D97-AF65-F5344CB8AC3E}">
        <p14:creationId xmlns:p14="http://schemas.microsoft.com/office/powerpoint/2010/main" val="3302997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A68469B-3FCC-43C8-A4F0-CBD3C04DC323}"/>
              </a:ext>
            </a:extLst>
          </p:cNvPr>
          <p:cNvSpPr/>
          <p:nvPr/>
        </p:nvSpPr>
        <p:spPr>
          <a:xfrm>
            <a:off x="591499" y="1289963"/>
            <a:ext cx="7119665" cy="5262979"/>
          </a:xfrm>
          <a:prstGeom prst="rect">
            <a:avLst/>
          </a:prstGeom>
        </p:spPr>
        <p:txBody>
          <a:bodyPr wrap="square">
            <a:spAutoFit/>
          </a:bodyPr>
          <a:lstStyle/>
          <a:p>
            <a:pPr>
              <a:lnSpc>
                <a:spcPct val="150000"/>
              </a:lnSpc>
              <a:buClr>
                <a:schemeClr val="accent1">
                  <a:lumMod val="75000"/>
                </a:schemeClr>
              </a:buClr>
            </a:pPr>
            <a:endParaRPr lang="en-US" sz="1600" dirty="0">
              <a:latin typeface="Century Gothic" panose="020B0502020202020204" pitchFamily="34" charset="0"/>
            </a:endParaRPr>
          </a:p>
          <a:p>
            <a:pPr marL="285750" indent="-285750">
              <a:lnSpc>
                <a:spcPct val="150000"/>
              </a:lnSpc>
              <a:buClr>
                <a:schemeClr val="accent1">
                  <a:lumMod val="75000"/>
                </a:schemeClr>
              </a:buClr>
              <a:buFont typeface="Courier New" panose="02070309020205020404" pitchFamily="49" charset="0"/>
              <a:buChar char="o"/>
            </a:pPr>
            <a:r>
              <a:rPr lang="en-US" sz="1600" dirty="0">
                <a:latin typeface="Century Gothic" panose="020B0502020202020204" pitchFamily="34" charset="0"/>
              </a:rPr>
              <a:t>Multiple party data exchange</a:t>
            </a:r>
          </a:p>
          <a:p>
            <a:pPr marL="285750" indent="-285750">
              <a:lnSpc>
                <a:spcPct val="150000"/>
              </a:lnSpc>
              <a:buClr>
                <a:schemeClr val="accent1">
                  <a:lumMod val="75000"/>
                </a:schemeClr>
              </a:buClr>
              <a:buFont typeface="Courier New" panose="02070309020205020404" pitchFamily="49" charset="0"/>
              <a:buChar char="o"/>
            </a:pPr>
            <a:r>
              <a:rPr lang="en-US" sz="1600" dirty="0">
                <a:latin typeface="Century Gothic" panose="020B0502020202020204" pitchFamily="34" charset="0"/>
              </a:rPr>
              <a:t>Parties trust intermediary</a:t>
            </a:r>
          </a:p>
          <a:p>
            <a:pPr marL="285750" indent="-285750">
              <a:lnSpc>
                <a:spcPct val="150000"/>
              </a:lnSpc>
              <a:buClr>
                <a:schemeClr val="accent1">
                  <a:lumMod val="75000"/>
                </a:schemeClr>
              </a:buClr>
              <a:buFont typeface="Courier New" panose="02070309020205020404" pitchFamily="49" charset="0"/>
              <a:buChar char="o"/>
            </a:pPr>
            <a:r>
              <a:rPr lang="en-US" sz="1600" dirty="0">
                <a:latin typeface="Century Gothic" panose="020B0502020202020204" pitchFamily="34" charset="0"/>
              </a:rPr>
              <a:t>Parties connect to the central Database the </a:t>
            </a:r>
            <a:r>
              <a:rPr lang="en-US" sz="1600" i="1" dirty="0">
                <a:latin typeface="Century Gothic" panose="020B0502020202020204" pitchFamily="34" charset="0"/>
              </a:rPr>
              <a:t>‘single source of truth’</a:t>
            </a:r>
          </a:p>
          <a:p>
            <a:pPr marL="285750" indent="-285750">
              <a:lnSpc>
                <a:spcPct val="150000"/>
              </a:lnSpc>
              <a:buClr>
                <a:schemeClr val="accent1">
                  <a:lumMod val="75000"/>
                </a:schemeClr>
              </a:buClr>
              <a:buFont typeface="Courier New" panose="02070309020205020404" pitchFamily="49" charset="0"/>
              <a:buChar char="o"/>
            </a:pPr>
            <a:endParaRPr lang="en-US" sz="1600" dirty="0">
              <a:latin typeface="Century Gothic" panose="020B0502020202020204" pitchFamily="34" charset="0"/>
            </a:endParaRPr>
          </a:p>
          <a:p>
            <a:pPr marL="285750" lvl="0" indent="-285750">
              <a:lnSpc>
                <a:spcPct val="150000"/>
              </a:lnSpc>
              <a:buClr>
                <a:srgbClr val="4472C4">
                  <a:lumMod val="75000"/>
                </a:srgbClr>
              </a:buClr>
              <a:buFont typeface="Wingdings" panose="05000000000000000000" pitchFamily="2" charset="2"/>
              <a:buChar char="ü"/>
            </a:pPr>
            <a:r>
              <a:rPr lang="en-US" sz="1600" b="1" u="sng" dirty="0">
                <a:solidFill>
                  <a:prstClr val="black"/>
                </a:solidFill>
                <a:latin typeface="Century Gothic" panose="020B0502020202020204" pitchFamily="34" charset="0"/>
              </a:rPr>
              <a:t>Key Takeaway: </a:t>
            </a:r>
            <a:r>
              <a:rPr lang="en-US" sz="1600" b="1" dirty="0">
                <a:solidFill>
                  <a:prstClr val="black"/>
                </a:solidFill>
                <a:latin typeface="Century Gothic" panose="020B0502020202020204" pitchFamily="34" charset="0"/>
              </a:rPr>
              <a:t>Parties trust the intermediaries to be true to their job</a:t>
            </a:r>
            <a:endParaRPr lang="en-IN" sz="1600" b="1" dirty="0">
              <a:solidFill>
                <a:prstClr val="black"/>
              </a:solidFill>
              <a:latin typeface="Century Gothic" panose="020B0502020202020204" pitchFamily="34" charset="0"/>
            </a:endParaRPr>
          </a:p>
          <a:p>
            <a:pPr>
              <a:lnSpc>
                <a:spcPct val="150000"/>
              </a:lnSpc>
              <a:buClr>
                <a:schemeClr val="accent1">
                  <a:lumMod val="75000"/>
                </a:schemeClr>
              </a:buClr>
            </a:pPr>
            <a:endParaRPr lang="en-US" sz="1600" dirty="0">
              <a:latin typeface="Century Gothic" panose="020B0502020202020204" pitchFamily="34" charset="0"/>
            </a:endParaRPr>
          </a:p>
          <a:p>
            <a:pPr marL="285750" indent="-285750">
              <a:lnSpc>
                <a:spcPct val="150000"/>
              </a:lnSpc>
              <a:buClr>
                <a:schemeClr val="accent1">
                  <a:lumMod val="75000"/>
                </a:schemeClr>
              </a:buClr>
              <a:buFont typeface="Courier New" panose="02070309020205020404" pitchFamily="49" charset="0"/>
              <a:buChar char="o"/>
            </a:pPr>
            <a:r>
              <a:rPr lang="en-US" sz="1600" dirty="0">
                <a:latin typeface="Century Gothic" panose="020B0502020202020204" pitchFamily="34" charset="0"/>
              </a:rPr>
              <a:t>Local database and individual’s version of truth </a:t>
            </a:r>
          </a:p>
          <a:p>
            <a:pPr marL="285750" indent="-285750">
              <a:lnSpc>
                <a:spcPct val="150000"/>
              </a:lnSpc>
              <a:buClr>
                <a:schemeClr val="accent1">
                  <a:lumMod val="75000"/>
                </a:schemeClr>
              </a:buClr>
              <a:buFont typeface="Courier New" panose="02070309020205020404" pitchFamily="49" charset="0"/>
              <a:buChar char="o"/>
            </a:pPr>
            <a:r>
              <a:rPr lang="en-US" sz="1600" dirty="0">
                <a:latin typeface="Century Gothic" panose="020B0502020202020204" pitchFamily="34" charset="0"/>
              </a:rPr>
              <a:t>Difficult to manage and verify information </a:t>
            </a:r>
          </a:p>
          <a:p>
            <a:pPr marL="285750" indent="-285750">
              <a:lnSpc>
                <a:spcPct val="150000"/>
              </a:lnSpc>
              <a:buClr>
                <a:schemeClr val="accent1">
                  <a:lumMod val="75000"/>
                </a:schemeClr>
              </a:buClr>
              <a:buFont typeface="Courier New" panose="02070309020205020404" pitchFamily="49" charset="0"/>
              <a:buChar char="o"/>
            </a:pPr>
            <a:r>
              <a:rPr lang="en-US" sz="1600" dirty="0">
                <a:latin typeface="Century Gothic" panose="020B0502020202020204" pitchFamily="34" charset="0"/>
              </a:rPr>
              <a:t>Time consuming  process and settlement </a:t>
            </a:r>
          </a:p>
          <a:p>
            <a:pPr marL="285750" indent="-285750">
              <a:lnSpc>
                <a:spcPct val="150000"/>
              </a:lnSpc>
              <a:buClr>
                <a:schemeClr val="accent1">
                  <a:lumMod val="75000"/>
                </a:schemeClr>
              </a:buClr>
              <a:buFont typeface="Courier New" panose="02070309020205020404" pitchFamily="49" charset="0"/>
              <a:buChar char="o"/>
            </a:pPr>
            <a:endParaRPr lang="en-US" sz="1600" dirty="0">
              <a:latin typeface="Century Gothic" panose="020B0502020202020204" pitchFamily="34" charset="0"/>
            </a:endParaRPr>
          </a:p>
          <a:p>
            <a:pPr marL="285750" indent="-285750">
              <a:lnSpc>
                <a:spcPct val="150000"/>
              </a:lnSpc>
              <a:buClr>
                <a:schemeClr val="accent1">
                  <a:lumMod val="75000"/>
                </a:schemeClr>
              </a:buClr>
              <a:buFont typeface="Wingdings" panose="05000000000000000000" pitchFamily="2" charset="2"/>
              <a:buChar char="ü"/>
            </a:pPr>
            <a:r>
              <a:rPr lang="en-US" sz="1600" b="1" u="sng" dirty="0">
                <a:latin typeface="Century Gothic" panose="020B0502020202020204" pitchFamily="34" charset="0"/>
              </a:rPr>
              <a:t>Key Takeaway: </a:t>
            </a:r>
            <a:r>
              <a:rPr lang="en-US" sz="1600" b="1" dirty="0">
                <a:latin typeface="Century Gothic" panose="020B0502020202020204" pitchFamily="34" charset="0"/>
              </a:rPr>
              <a:t>No single version of truth, a time consuming settlements, and chances of inaccurate data is quite large</a:t>
            </a:r>
            <a:endParaRPr lang="en-IN" sz="1600" b="1" dirty="0">
              <a:latin typeface="Century Gothic" panose="020B0502020202020204" pitchFamily="34" charset="0"/>
            </a:endParaRPr>
          </a:p>
          <a:p>
            <a:pPr>
              <a:lnSpc>
                <a:spcPct val="150000"/>
              </a:lnSpc>
            </a:pPr>
            <a:endParaRPr lang="en-US" sz="1600" dirty="0">
              <a:solidFill>
                <a:schemeClr val="bg2">
                  <a:lumMod val="25000"/>
                </a:schemeClr>
              </a:solidFill>
              <a:latin typeface="Century Gothic" panose="020B0502020202020204" pitchFamily="34" charset="0"/>
            </a:endParaRPr>
          </a:p>
        </p:txBody>
      </p:sp>
      <p:grpSp>
        <p:nvGrpSpPr>
          <p:cNvPr id="3" name="Group 2">
            <a:extLst>
              <a:ext uri="{FF2B5EF4-FFF2-40B4-BE49-F238E27FC236}">
                <a16:creationId xmlns="" xmlns:a16="http://schemas.microsoft.com/office/drawing/2014/main" id="{CD7398BB-E959-45D5-AD74-422FABBB4D5A}"/>
              </a:ext>
            </a:extLst>
          </p:cNvPr>
          <p:cNvGrpSpPr/>
          <p:nvPr/>
        </p:nvGrpSpPr>
        <p:grpSpPr>
          <a:xfrm>
            <a:off x="7795255" y="1406770"/>
            <a:ext cx="4151450" cy="2405575"/>
            <a:chOff x="7763885" y="1674056"/>
            <a:chExt cx="4893629" cy="2463737"/>
          </a:xfrm>
        </p:grpSpPr>
        <p:sp>
          <p:nvSpPr>
            <p:cNvPr id="5" name="Flowchart: Magnetic Disk 4">
              <a:extLst>
                <a:ext uri="{FF2B5EF4-FFF2-40B4-BE49-F238E27FC236}">
                  <a16:creationId xmlns="" xmlns:a16="http://schemas.microsoft.com/office/drawing/2014/main" id="{4A7A9917-968C-4C97-9DAF-9BB54E06EC4A}"/>
                </a:ext>
              </a:extLst>
            </p:cNvPr>
            <p:cNvSpPr/>
            <p:nvPr/>
          </p:nvSpPr>
          <p:spPr>
            <a:xfrm>
              <a:off x="9445365" y="3057793"/>
              <a:ext cx="1080000" cy="1080000"/>
            </a:xfrm>
            <a:prstGeom prst="flowChartMagneticDisk">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 xmlns:a16="http://schemas.microsoft.com/office/drawing/2014/main" id="{00BEF613-F366-430B-AF16-3E459FAC565A}"/>
                </a:ext>
              </a:extLst>
            </p:cNvPr>
            <p:cNvSpPr/>
            <p:nvPr/>
          </p:nvSpPr>
          <p:spPr>
            <a:xfrm>
              <a:off x="7763885" y="2627455"/>
              <a:ext cx="720000" cy="7200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 xmlns:a16="http://schemas.microsoft.com/office/drawing/2014/main" id="{E6EC06F0-9602-4989-92CE-D735BEB97AEE}"/>
                </a:ext>
              </a:extLst>
            </p:cNvPr>
            <p:cNvSpPr/>
            <p:nvPr/>
          </p:nvSpPr>
          <p:spPr>
            <a:xfrm>
              <a:off x="11579863" y="2687932"/>
              <a:ext cx="720000" cy="720000"/>
            </a:xfrm>
            <a:prstGeom prst="ellipse">
              <a:avLst/>
            </a:prstGeom>
            <a:solidFill>
              <a:srgbClr val="ED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 xmlns:a16="http://schemas.microsoft.com/office/drawing/2014/main" id="{ED51118C-8494-4FD0-BD87-9E31DC361E34}"/>
                </a:ext>
              </a:extLst>
            </p:cNvPr>
            <p:cNvSpPr/>
            <p:nvPr/>
          </p:nvSpPr>
          <p:spPr>
            <a:xfrm>
              <a:off x="9586626" y="1674056"/>
              <a:ext cx="720000" cy="720000"/>
            </a:xfrm>
            <a:prstGeom prst="ellipse">
              <a:avLst/>
            </a:prstGeom>
            <a:solidFill>
              <a:srgbClr val="ED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 xmlns:a16="http://schemas.microsoft.com/office/drawing/2014/main" id="{508FD850-4294-4A23-A608-FC7EEE95C49A}"/>
                </a:ext>
              </a:extLst>
            </p:cNvPr>
            <p:cNvSpPr txBox="1"/>
            <p:nvPr/>
          </p:nvSpPr>
          <p:spPr>
            <a:xfrm>
              <a:off x="7813365" y="2842122"/>
              <a:ext cx="1051560" cy="267935"/>
            </a:xfrm>
            <a:prstGeom prst="rect">
              <a:avLst/>
            </a:prstGeom>
            <a:noFill/>
          </p:spPr>
          <p:txBody>
            <a:bodyPr wrap="square" rtlCol="0">
              <a:spAutoFit/>
            </a:bodyPr>
            <a:lstStyle/>
            <a:p>
              <a:r>
                <a:rPr lang="en-US" sz="1100" dirty="0">
                  <a:latin typeface="Century Gothic" panose="020B0502020202020204" pitchFamily="34" charset="0"/>
                </a:rPr>
                <a:t>Org1</a:t>
              </a:r>
              <a:endParaRPr lang="en-IN" sz="1100" dirty="0">
                <a:latin typeface="Century Gothic" panose="020B0502020202020204" pitchFamily="34" charset="0"/>
              </a:endParaRPr>
            </a:p>
          </p:txBody>
        </p:sp>
        <p:sp>
          <p:nvSpPr>
            <p:cNvPr id="10" name="TextBox 9">
              <a:extLst>
                <a:ext uri="{FF2B5EF4-FFF2-40B4-BE49-F238E27FC236}">
                  <a16:creationId xmlns="" xmlns:a16="http://schemas.microsoft.com/office/drawing/2014/main" id="{02F11A07-4ECE-47CE-9843-A0AFF109F30B}"/>
                </a:ext>
              </a:extLst>
            </p:cNvPr>
            <p:cNvSpPr txBox="1"/>
            <p:nvPr/>
          </p:nvSpPr>
          <p:spPr>
            <a:xfrm>
              <a:off x="11605954" y="2874207"/>
              <a:ext cx="1051560" cy="267935"/>
            </a:xfrm>
            <a:prstGeom prst="rect">
              <a:avLst/>
            </a:prstGeom>
            <a:noFill/>
          </p:spPr>
          <p:txBody>
            <a:bodyPr wrap="square" rtlCol="0">
              <a:spAutoFit/>
            </a:bodyPr>
            <a:lstStyle/>
            <a:p>
              <a:r>
                <a:rPr lang="en-US" sz="1100" dirty="0">
                  <a:latin typeface="Century Gothic" panose="020B0502020202020204" pitchFamily="34" charset="0"/>
                </a:rPr>
                <a:t>Org 3</a:t>
              </a:r>
              <a:endParaRPr lang="en-IN" sz="1100" dirty="0">
                <a:latin typeface="Century Gothic" panose="020B0502020202020204" pitchFamily="34" charset="0"/>
              </a:endParaRPr>
            </a:p>
          </p:txBody>
        </p:sp>
        <p:sp>
          <p:nvSpPr>
            <p:cNvPr id="11" name="TextBox 10">
              <a:extLst>
                <a:ext uri="{FF2B5EF4-FFF2-40B4-BE49-F238E27FC236}">
                  <a16:creationId xmlns="" xmlns:a16="http://schemas.microsoft.com/office/drawing/2014/main" id="{8B980EC1-C70E-4478-96FB-E8CC4778373E}"/>
                </a:ext>
              </a:extLst>
            </p:cNvPr>
            <p:cNvSpPr txBox="1"/>
            <p:nvPr/>
          </p:nvSpPr>
          <p:spPr>
            <a:xfrm>
              <a:off x="9603910" y="1858433"/>
              <a:ext cx="1051560" cy="267935"/>
            </a:xfrm>
            <a:prstGeom prst="rect">
              <a:avLst/>
            </a:prstGeom>
            <a:noFill/>
          </p:spPr>
          <p:txBody>
            <a:bodyPr wrap="square" rtlCol="0">
              <a:spAutoFit/>
            </a:bodyPr>
            <a:lstStyle/>
            <a:p>
              <a:r>
                <a:rPr lang="en-US" sz="1100" dirty="0">
                  <a:latin typeface="Century Gothic" panose="020B0502020202020204" pitchFamily="34" charset="0"/>
                </a:rPr>
                <a:t>Org 2</a:t>
              </a:r>
              <a:endParaRPr lang="en-IN" sz="1100" dirty="0">
                <a:latin typeface="Century Gothic" panose="020B0502020202020204" pitchFamily="34" charset="0"/>
              </a:endParaRPr>
            </a:p>
          </p:txBody>
        </p:sp>
        <p:sp>
          <p:nvSpPr>
            <p:cNvPr id="12" name="TextBox 11">
              <a:extLst>
                <a:ext uri="{FF2B5EF4-FFF2-40B4-BE49-F238E27FC236}">
                  <a16:creationId xmlns="" xmlns:a16="http://schemas.microsoft.com/office/drawing/2014/main" id="{FC67E6F1-C097-46AC-9F94-FDEC780B1BCD}"/>
                </a:ext>
              </a:extLst>
            </p:cNvPr>
            <p:cNvSpPr txBox="1"/>
            <p:nvPr/>
          </p:nvSpPr>
          <p:spPr>
            <a:xfrm>
              <a:off x="9336623" y="3526443"/>
              <a:ext cx="1341120" cy="283696"/>
            </a:xfrm>
            <a:prstGeom prst="rect">
              <a:avLst/>
            </a:prstGeom>
            <a:noFill/>
          </p:spPr>
          <p:txBody>
            <a:bodyPr wrap="square" rtlCol="0">
              <a:spAutoFit/>
            </a:bodyPr>
            <a:lstStyle/>
            <a:p>
              <a:pPr algn="ctr"/>
              <a:r>
                <a:rPr lang="en-US" sz="1200" dirty="0">
                  <a:latin typeface="Century Gothic" panose="020B0502020202020204" pitchFamily="34" charset="0"/>
                </a:rPr>
                <a:t>Central DB</a:t>
              </a:r>
              <a:endParaRPr lang="en-IN" sz="1200" dirty="0">
                <a:latin typeface="Century Gothic" panose="020B0502020202020204" pitchFamily="34" charset="0"/>
              </a:endParaRPr>
            </a:p>
          </p:txBody>
        </p:sp>
        <p:sp>
          <p:nvSpPr>
            <p:cNvPr id="13" name="Down Arrow 12">
              <a:extLst>
                <a:ext uri="{FF2B5EF4-FFF2-40B4-BE49-F238E27FC236}">
                  <a16:creationId xmlns="" xmlns:a16="http://schemas.microsoft.com/office/drawing/2014/main" id="{AF94A2FD-20E5-4658-808C-B8A65A06F043}"/>
                </a:ext>
              </a:extLst>
            </p:cNvPr>
            <p:cNvSpPr/>
            <p:nvPr/>
          </p:nvSpPr>
          <p:spPr>
            <a:xfrm>
              <a:off x="9603911" y="2520932"/>
              <a:ext cx="360000" cy="360000"/>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a:extLst>
                <a:ext uri="{FF2B5EF4-FFF2-40B4-BE49-F238E27FC236}">
                  <a16:creationId xmlns="" xmlns:a16="http://schemas.microsoft.com/office/drawing/2014/main" id="{33067550-3A89-4E44-988A-A4A489878F93}"/>
                </a:ext>
              </a:extLst>
            </p:cNvPr>
            <p:cNvSpPr/>
            <p:nvPr/>
          </p:nvSpPr>
          <p:spPr>
            <a:xfrm rot="1080828">
              <a:off x="8653015" y="2982534"/>
              <a:ext cx="720000" cy="36000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a:extLst>
                <a:ext uri="{FF2B5EF4-FFF2-40B4-BE49-F238E27FC236}">
                  <a16:creationId xmlns="" xmlns:a16="http://schemas.microsoft.com/office/drawing/2014/main" id="{A30D4CE8-220B-4785-938E-9880F4E6A6CD}"/>
                </a:ext>
              </a:extLst>
            </p:cNvPr>
            <p:cNvSpPr/>
            <p:nvPr/>
          </p:nvSpPr>
          <p:spPr>
            <a:xfrm rot="10061228">
              <a:off x="10683573" y="3012410"/>
              <a:ext cx="720000" cy="36000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ight Arrow 15">
              <a:extLst>
                <a:ext uri="{FF2B5EF4-FFF2-40B4-BE49-F238E27FC236}">
                  <a16:creationId xmlns="" xmlns:a16="http://schemas.microsoft.com/office/drawing/2014/main" id="{1D48BAC0-95A2-45DE-A107-07D4F6E4823B}"/>
                </a:ext>
              </a:extLst>
            </p:cNvPr>
            <p:cNvSpPr/>
            <p:nvPr/>
          </p:nvSpPr>
          <p:spPr>
            <a:xfrm rot="16200000">
              <a:off x="9831491" y="2526089"/>
              <a:ext cx="540000" cy="360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Arrow 16">
              <a:extLst>
                <a:ext uri="{FF2B5EF4-FFF2-40B4-BE49-F238E27FC236}">
                  <a16:creationId xmlns="" xmlns:a16="http://schemas.microsoft.com/office/drawing/2014/main" id="{718E8703-2591-4794-84D2-C065AAB27AD7}"/>
                </a:ext>
              </a:extLst>
            </p:cNvPr>
            <p:cNvSpPr/>
            <p:nvPr/>
          </p:nvSpPr>
          <p:spPr>
            <a:xfrm rot="11825713">
              <a:off x="8308745" y="3354323"/>
              <a:ext cx="1080000" cy="360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Arrow 17">
              <a:extLst>
                <a:ext uri="{FF2B5EF4-FFF2-40B4-BE49-F238E27FC236}">
                  <a16:creationId xmlns="" xmlns:a16="http://schemas.microsoft.com/office/drawing/2014/main" id="{02191E16-CB2F-4394-8E2E-B829F4C2559D}"/>
                </a:ext>
              </a:extLst>
            </p:cNvPr>
            <p:cNvSpPr/>
            <p:nvPr/>
          </p:nvSpPr>
          <p:spPr>
            <a:xfrm rot="20743841">
              <a:off x="10605839" y="3367393"/>
              <a:ext cx="1080000" cy="360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Flowchart: Magnetic Disk 18">
            <a:extLst>
              <a:ext uri="{FF2B5EF4-FFF2-40B4-BE49-F238E27FC236}">
                <a16:creationId xmlns="" xmlns:a16="http://schemas.microsoft.com/office/drawing/2014/main" id="{FB73FF40-41BD-4122-9E35-AB258B5ED977}"/>
              </a:ext>
            </a:extLst>
          </p:cNvPr>
          <p:cNvSpPr/>
          <p:nvPr/>
        </p:nvSpPr>
        <p:spPr>
          <a:xfrm>
            <a:off x="7660490" y="5213694"/>
            <a:ext cx="916205" cy="1054504"/>
          </a:xfrm>
          <a:prstGeom prst="flowChartMagneticDisk">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 xmlns:a16="http://schemas.microsoft.com/office/drawing/2014/main" id="{7050E781-3888-4636-85D4-74246FEC4A1D}"/>
              </a:ext>
            </a:extLst>
          </p:cNvPr>
          <p:cNvSpPr/>
          <p:nvPr/>
        </p:nvSpPr>
        <p:spPr>
          <a:xfrm>
            <a:off x="7795255" y="4351337"/>
            <a:ext cx="610803" cy="703003"/>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 xmlns:a16="http://schemas.microsoft.com/office/drawing/2014/main" id="{36FA1885-0F65-4DCC-8933-3C3E1AFB7D35}"/>
              </a:ext>
            </a:extLst>
          </p:cNvPr>
          <p:cNvSpPr/>
          <p:nvPr/>
        </p:nvSpPr>
        <p:spPr>
          <a:xfrm>
            <a:off x="7618286" y="1289963"/>
            <a:ext cx="4325185" cy="2631489"/>
          </a:xfrm>
          <a:prstGeom prst="rect">
            <a:avLst/>
          </a:prstGeom>
          <a:noFill/>
          <a:ln>
            <a:solidFill>
              <a:srgbClr val="1FB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 xmlns:a16="http://schemas.microsoft.com/office/drawing/2014/main" id="{7D2B509C-9B13-4B99-9703-ED0C9E4E2BA3}"/>
              </a:ext>
            </a:extLst>
          </p:cNvPr>
          <p:cNvSpPr/>
          <p:nvPr/>
        </p:nvSpPr>
        <p:spPr>
          <a:xfrm>
            <a:off x="7615741" y="4088364"/>
            <a:ext cx="4325185" cy="2631489"/>
          </a:xfrm>
          <a:prstGeom prst="rect">
            <a:avLst/>
          </a:prstGeom>
          <a:noFill/>
          <a:ln>
            <a:solidFill>
              <a:srgbClr val="1FB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lowchart: Magnetic Disk 22">
            <a:extLst>
              <a:ext uri="{FF2B5EF4-FFF2-40B4-BE49-F238E27FC236}">
                <a16:creationId xmlns="" xmlns:a16="http://schemas.microsoft.com/office/drawing/2014/main" id="{2BA54ACF-0D86-4E81-822D-1B1002E6D19D}"/>
              </a:ext>
            </a:extLst>
          </p:cNvPr>
          <p:cNvSpPr/>
          <p:nvPr/>
        </p:nvSpPr>
        <p:spPr>
          <a:xfrm>
            <a:off x="9321503" y="5213694"/>
            <a:ext cx="916205" cy="1054504"/>
          </a:xfrm>
          <a:prstGeom prst="flowChartMagneticDisk">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 xmlns:a16="http://schemas.microsoft.com/office/drawing/2014/main" id="{0BC52570-BA6F-4730-A94F-4CAFA0BD6A4E}"/>
              </a:ext>
            </a:extLst>
          </p:cNvPr>
          <p:cNvSpPr/>
          <p:nvPr/>
        </p:nvSpPr>
        <p:spPr>
          <a:xfrm>
            <a:off x="9456268" y="4351337"/>
            <a:ext cx="610803" cy="703003"/>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Flowchart: Magnetic Disk 24">
            <a:extLst>
              <a:ext uri="{FF2B5EF4-FFF2-40B4-BE49-F238E27FC236}">
                <a16:creationId xmlns="" xmlns:a16="http://schemas.microsoft.com/office/drawing/2014/main" id="{9D6BDF28-77DC-4561-9C1A-6E08C4AE3B88}"/>
              </a:ext>
            </a:extLst>
          </p:cNvPr>
          <p:cNvSpPr/>
          <p:nvPr/>
        </p:nvSpPr>
        <p:spPr>
          <a:xfrm>
            <a:off x="10873074" y="5218161"/>
            <a:ext cx="916205" cy="1054504"/>
          </a:xfrm>
          <a:prstGeom prst="flowChartMagneticDisk">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 xmlns:a16="http://schemas.microsoft.com/office/drawing/2014/main" id="{F5BB24B3-8822-4E44-91B0-C60D309331BD}"/>
              </a:ext>
            </a:extLst>
          </p:cNvPr>
          <p:cNvSpPr/>
          <p:nvPr/>
        </p:nvSpPr>
        <p:spPr>
          <a:xfrm>
            <a:off x="11007839" y="4355804"/>
            <a:ext cx="610803" cy="703003"/>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extLst>
              <a:ext uri="{FF2B5EF4-FFF2-40B4-BE49-F238E27FC236}">
                <a16:creationId xmlns="" xmlns:a16="http://schemas.microsoft.com/office/drawing/2014/main" id="{12B926C0-ABF6-4D33-A290-D6B287786E4B}"/>
              </a:ext>
            </a:extLst>
          </p:cNvPr>
          <p:cNvSpPr txBox="1"/>
          <p:nvPr/>
        </p:nvSpPr>
        <p:spPr>
          <a:xfrm>
            <a:off x="7834432" y="4540369"/>
            <a:ext cx="892078" cy="261610"/>
          </a:xfrm>
          <a:prstGeom prst="rect">
            <a:avLst/>
          </a:prstGeom>
          <a:noFill/>
        </p:spPr>
        <p:txBody>
          <a:bodyPr wrap="square" rtlCol="0">
            <a:spAutoFit/>
          </a:bodyPr>
          <a:lstStyle/>
          <a:p>
            <a:r>
              <a:rPr lang="en-US" sz="1100" dirty="0">
                <a:latin typeface="Century Gothic" panose="020B0502020202020204" pitchFamily="34" charset="0"/>
              </a:rPr>
              <a:t>Org1</a:t>
            </a:r>
            <a:endParaRPr lang="en-IN" sz="1100" dirty="0">
              <a:latin typeface="Century Gothic" panose="020B0502020202020204" pitchFamily="34" charset="0"/>
            </a:endParaRPr>
          </a:p>
        </p:txBody>
      </p:sp>
      <p:sp>
        <p:nvSpPr>
          <p:cNvPr id="28" name="TextBox 27">
            <a:extLst>
              <a:ext uri="{FF2B5EF4-FFF2-40B4-BE49-F238E27FC236}">
                <a16:creationId xmlns="" xmlns:a16="http://schemas.microsoft.com/office/drawing/2014/main" id="{6F46C17A-A483-4DCD-B524-45491FE739A8}"/>
              </a:ext>
            </a:extLst>
          </p:cNvPr>
          <p:cNvSpPr txBox="1"/>
          <p:nvPr/>
        </p:nvSpPr>
        <p:spPr>
          <a:xfrm>
            <a:off x="9508919" y="4572033"/>
            <a:ext cx="892078" cy="261610"/>
          </a:xfrm>
          <a:prstGeom prst="rect">
            <a:avLst/>
          </a:prstGeom>
          <a:noFill/>
        </p:spPr>
        <p:txBody>
          <a:bodyPr wrap="square" rtlCol="0">
            <a:spAutoFit/>
          </a:bodyPr>
          <a:lstStyle/>
          <a:p>
            <a:r>
              <a:rPr lang="en-US" sz="1100" dirty="0">
                <a:latin typeface="Century Gothic" panose="020B0502020202020204" pitchFamily="34" charset="0"/>
              </a:rPr>
              <a:t>Org2</a:t>
            </a:r>
            <a:endParaRPr lang="en-IN" sz="1100" dirty="0">
              <a:latin typeface="Century Gothic" panose="020B0502020202020204" pitchFamily="34" charset="0"/>
            </a:endParaRPr>
          </a:p>
        </p:txBody>
      </p:sp>
      <p:sp>
        <p:nvSpPr>
          <p:cNvPr id="29" name="TextBox 28">
            <a:extLst>
              <a:ext uri="{FF2B5EF4-FFF2-40B4-BE49-F238E27FC236}">
                <a16:creationId xmlns="" xmlns:a16="http://schemas.microsoft.com/office/drawing/2014/main" id="{6488D8E1-220D-409B-A895-CDEAD01FC469}"/>
              </a:ext>
            </a:extLst>
          </p:cNvPr>
          <p:cNvSpPr txBox="1"/>
          <p:nvPr/>
        </p:nvSpPr>
        <p:spPr>
          <a:xfrm>
            <a:off x="11030578" y="4544461"/>
            <a:ext cx="892078" cy="261610"/>
          </a:xfrm>
          <a:prstGeom prst="rect">
            <a:avLst/>
          </a:prstGeom>
          <a:noFill/>
        </p:spPr>
        <p:txBody>
          <a:bodyPr wrap="square" rtlCol="0">
            <a:spAutoFit/>
          </a:bodyPr>
          <a:lstStyle/>
          <a:p>
            <a:r>
              <a:rPr lang="en-US" sz="1100" dirty="0">
                <a:latin typeface="Century Gothic" panose="020B0502020202020204" pitchFamily="34" charset="0"/>
              </a:rPr>
              <a:t>Org3</a:t>
            </a:r>
            <a:endParaRPr lang="en-IN" sz="1100" dirty="0">
              <a:latin typeface="Century Gothic" panose="020B0502020202020204" pitchFamily="34" charset="0"/>
            </a:endParaRPr>
          </a:p>
        </p:txBody>
      </p:sp>
      <p:sp>
        <p:nvSpPr>
          <p:cNvPr id="30" name="TextBox 29">
            <a:extLst>
              <a:ext uri="{FF2B5EF4-FFF2-40B4-BE49-F238E27FC236}">
                <a16:creationId xmlns="" xmlns:a16="http://schemas.microsoft.com/office/drawing/2014/main" id="{18C118FD-8004-40F4-8551-40B0E936DA49}"/>
              </a:ext>
            </a:extLst>
          </p:cNvPr>
          <p:cNvSpPr txBox="1"/>
          <p:nvPr/>
        </p:nvSpPr>
        <p:spPr>
          <a:xfrm>
            <a:off x="7539095" y="5720445"/>
            <a:ext cx="1137723" cy="276999"/>
          </a:xfrm>
          <a:prstGeom prst="rect">
            <a:avLst/>
          </a:prstGeom>
          <a:noFill/>
        </p:spPr>
        <p:txBody>
          <a:bodyPr wrap="square" rtlCol="0">
            <a:spAutoFit/>
          </a:bodyPr>
          <a:lstStyle/>
          <a:p>
            <a:pPr algn="ctr"/>
            <a:r>
              <a:rPr lang="en-US" sz="1200" dirty="0">
                <a:latin typeface="Century Gothic" panose="020B0502020202020204" pitchFamily="34" charset="0"/>
              </a:rPr>
              <a:t>Local DB</a:t>
            </a:r>
            <a:endParaRPr lang="en-IN" sz="1200" dirty="0">
              <a:latin typeface="Century Gothic" panose="020B0502020202020204" pitchFamily="34" charset="0"/>
            </a:endParaRPr>
          </a:p>
        </p:txBody>
      </p:sp>
      <p:sp>
        <p:nvSpPr>
          <p:cNvPr id="31" name="TextBox 30">
            <a:extLst>
              <a:ext uri="{FF2B5EF4-FFF2-40B4-BE49-F238E27FC236}">
                <a16:creationId xmlns="" xmlns:a16="http://schemas.microsoft.com/office/drawing/2014/main" id="{A96A3956-39E9-4704-AAC8-C44F5B1BB88E}"/>
              </a:ext>
            </a:extLst>
          </p:cNvPr>
          <p:cNvSpPr txBox="1"/>
          <p:nvPr/>
        </p:nvSpPr>
        <p:spPr>
          <a:xfrm>
            <a:off x="9223252" y="5720445"/>
            <a:ext cx="1137723" cy="276999"/>
          </a:xfrm>
          <a:prstGeom prst="rect">
            <a:avLst/>
          </a:prstGeom>
          <a:noFill/>
        </p:spPr>
        <p:txBody>
          <a:bodyPr wrap="square" rtlCol="0">
            <a:spAutoFit/>
          </a:bodyPr>
          <a:lstStyle/>
          <a:p>
            <a:pPr algn="ctr"/>
            <a:r>
              <a:rPr lang="en-US" sz="1200" dirty="0">
                <a:latin typeface="Century Gothic" panose="020B0502020202020204" pitchFamily="34" charset="0"/>
              </a:rPr>
              <a:t>Local DB</a:t>
            </a:r>
            <a:endParaRPr lang="en-IN" sz="1200" dirty="0">
              <a:latin typeface="Century Gothic" panose="020B0502020202020204" pitchFamily="34" charset="0"/>
            </a:endParaRPr>
          </a:p>
        </p:txBody>
      </p:sp>
      <p:sp>
        <p:nvSpPr>
          <p:cNvPr id="32" name="TextBox 31">
            <a:extLst>
              <a:ext uri="{FF2B5EF4-FFF2-40B4-BE49-F238E27FC236}">
                <a16:creationId xmlns="" xmlns:a16="http://schemas.microsoft.com/office/drawing/2014/main" id="{8A0B2016-789F-4F60-A2B3-99E8FA730E0C}"/>
              </a:ext>
            </a:extLst>
          </p:cNvPr>
          <p:cNvSpPr txBox="1"/>
          <p:nvPr/>
        </p:nvSpPr>
        <p:spPr>
          <a:xfrm>
            <a:off x="10794904" y="5715339"/>
            <a:ext cx="1137723" cy="276999"/>
          </a:xfrm>
          <a:prstGeom prst="rect">
            <a:avLst/>
          </a:prstGeom>
          <a:noFill/>
        </p:spPr>
        <p:txBody>
          <a:bodyPr wrap="square" rtlCol="0">
            <a:spAutoFit/>
          </a:bodyPr>
          <a:lstStyle/>
          <a:p>
            <a:pPr algn="ctr"/>
            <a:r>
              <a:rPr lang="en-US" sz="1200" dirty="0">
                <a:latin typeface="Century Gothic" panose="020B0502020202020204" pitchFamily="34" charset="0"/>
              </a:rPr>
              <a:t>Local DB</a:t>
            </a:r>
            <a:endParaRPr lang="en-IN" sz="1200" dirty="0">
              <a:latin typeface="Century Gothic" panose="020B0502020202020204" pitchFamily="34" charset="0"/>
            </a:endParaRPr>
          </a:p>
        </p:txBody>
      </p:sp>
      <p:sp>
        <p:nvSpPr>
          <p:cNvPr id="33" name="Rectangle 32"/>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HOW DOES IT CURRENTLY WORK?</a:t>
            </a:r>
            <a:endParaRPr lang="en-US" sz="2800" dirty="0">
              <a:solidFill>
                <a:srgbClr val="002060"/>
              </a:solidFill>
            </a:endParaRPr>
          </a:p>
        </p:txBody>
      </p:sp>
    </p:spTree>
    <p:extLst>
      <p:ext uri="{BB962C8B-B14F-4D97-AF65-F5344CB8AC3E}">
        <p14:creationId xmlns:p14="http://schemas.microsoft.com/office/powerpoint/2010/main" val="1165091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A68469B-3FCC-43C8-A4F0-CBD3C04DC323}"/>
              </a:ext>
            </a:extLst>
          </p:cNvPr>
          <p:cNvSpPr/>
          <p:nvPr/>
        </p:nvSpPr>
        <p:spPr>
          <a:xfrm>
            <a:off x="591500" y="1289963"/>
            <a:ext cx="7026786" cy="5216813"/>
          </a:xfrm>
          <a:prstGeom prst="rect">
            <a:avLst/>
          </a:prstGeom>
        </p:spPr>
        <p:txBody>
          <a:bodyPr wrap="square">
            <a:spAutoFit/>
          </a:bodyPr>
          <a:lstStyle/>
          <a:p>
            <a:pPr>
              <a:lnSpc>
                <a:spcPct val="150000"/>
              </a:lnSpc>
              <a:buClr>
                <a:schemeClr val="accent1">
                  <a:lumMod val="75000"/>
                </a:schemeClr>
              </a:buClr>
            </a:pPr>
            <a:endParaRPr lang="en-US" sz="1600" dirty="0">
              <a:latin typeface="Century Gothic" panose="020B0502020202020204" pitchFamily="34" charset="0"/>
            </a:endParaRPr>
          </a:p>
          <a:p>
            <a:pPr marL="285750" indent="-285750">
              <a:lnSpc>
                <a:spcPct val="150000"/>
              </a:lnSpc>
              <a:buClr>
                <a:schemeClr val="accent1">
                  <a:lumMod val="75000"/>
                </a:schemeClr>
              </a:buClr>
              <a:buFont typeface="Courier New" panose="02070309020205020404" pitchFamily="49" charset="0"/>
              <a:buChar char="o"/>
            </a:pPr>
            <a:r>
              <a:rPr lang="en-IN" sz="1400" dirty="0">
                <a:latin typeface="Century Gothic" panose="020B0502020202020204" pitchFamily="34" charset="0"/>
              </a:rPr>
              <a:t>Organizations transacting data in a peer-to-peer network</a:t>
            </a:r>
          </a:p>
          <a:p>
            <a:pPr marL="285750" indent="-285750">
              <a:lnSpc>
                <a:spcPct val="150000"/>
              </a:lnSpc>
              <a:buClr>
                <a:schemeClr val="accent1">
                  <a:lumMod val="75000"/>
                </a:schemeClr>
              </a:buClr>
              <a:buFont typeface="Courier New" panose="02070309020205020404" pitchFamily="49" charset="0"/>
              <a:buChar char="o"/>
            </a:pPr>
            <a:r>
              <a:rPr lang="en-IN" sz="1400" dirty="0">
                <a:latin typeface="Century Gothic" panose="020B0502020202020204" pitchFamily="34" charset="0"/>
              </a:rPr>
              <a:t> No intermediary required</a:t>
            </a:r>
          </a:p>
          <a:p>
            <a:pPr marL="285750" indent="-285750">
              <a:lnSpc>
                <a:spcPct val="150000"/>
              </a:lnSpc>
              <a:buClr>
                <a:schemeClr val="accent1">
                  <a:lumMod val="75000"/>
                </a:schemeClr>
              </a:buClr>
              <a:buFont typeface="Courier New" panose="02070309020205020404" pitchFamily="49" charset="0"/>
              <a:buChar char="o"/>
            </a:pPr>
            <a:r>
              <a:rPr lang="en-IN" sz="1400" dirty="0">
                <a:latin typeface="Century Gothic" panose="020B0502020202020204" pitchFamily="34" charset="0"/>
              </a:rPr>
              <a:t>A transaction signed by the owner's private key </a:t>
            </a:r>
          </a:p>
          <a:p>
            <a:pPr marL="285750" indent="-285750">
              <a:lnSpc>
                <a:spcPct val="150000"/>
              </a:lnSpc>
              <a:buClr>
                <a:schemeClr val="accent1">
                  <a:lumMod val="75000"/>
                </a:schemeClr>
              </a:buClr>
              <a:buFont typeface="Courier New" panose="02070309020205020404" pitchFamily="49" charset="0"/>
              <a:buChar char="o"/>
            </a:pPr>
            <a:r>
              <a:rPr lang="en-IN" sz="1400" dirty="0">
                <a:latin typeface="Century Gothic" panose="020B0502020202020204" pitchFamily="34" charset="0"/>
              </a:rPr>
              <a:t>Ensuring authentication </a:t>
            </a:r>
          </a:p>
          <a:p>
            <a:pPr marL="285750" indent="-285750">
              <a:lnSpc>
                <a:spcPct val="150000"/>
              </a:lnSpc>
              <a:buClr>
                <a:schemeClr val="accent1">
                  <a:lumMod val="75000"/>
                </a:schemeClr>
              </a:buClr>
              <a:buFont typeface="Courier New" panose="02070309020205020404" pitchFamily="49" charset="0"/>
              <a:buChar char="o"/>
            </a:pPr>
            <a:r>
              <a:rPr lang="en-IN" sz="1400" dirty="0">
                <a:latin typeface="Century Gothic" panose="020B0502020202020204" pitchFamily="34" charset="0"/>
              </a:rPr>
              <a:t>Consensus of the participating peers</a:t>
            </a:r>
          </a:p>
          <a:p>
            <a:pPr marL="285750" indent="-285750">
              <a:lnSpc>
                <a:spcPct val="150000"/>
              </a:lnSpc>
              <a:buClr>
                <a:schemeClr val="accent1">
                  <a:lumMod val="75000"/>
                </a:schemeClr>
              </a:buClr>
              <a:buFont typeface="Courier New" panose="02070309020205020404" pitchFamily="49" charset="0"/>
              <a:buChar char="o"/>
            </a:pPr>
            <a:r>
              <a:rPr lang="en-IN" sz="1400" dirty="0">
                <a:latin typeface="Century Gothic" panose="020B0502020202020204" pitchFamily="34" charset="0"/>
              </a:rPr>
              <a:t>The validators (miners/Orderer’s) responsible for forming blocks based on certain validating algorithm </a:t>
            </a:r>
          </a:p>
          <a:p>
            <a:pPr marL="285750" indent="-285750">
              <a:lnSpc>
                <a:spcPct val="150000"/>
              </a:lnSpc>
              <a:buClr>
                <a:schemeClr val="accent1">
                  <a:lumMod val="75000"/>
                </a:schemeClr>
              </a:buClr>
              <a:buFont typeface="Courier New" panose="02070309020205020404" pitchFamily="49" charset="0"/>
              <a:buChar char="o"/>
            </a:pPr>
            <a:r>
              <a:rPr lang="en-IN" sz="1400" dirty="0">
                <a:latin typeface="Century Gothic" panose="020B0502020202020204" pitchFamily="34" charset="0"/>
              </a:rPr>
              <a:t>Real-time transaction monitoring by organization regulators </a:t>
            </a:r>
          </a:p>
          <a:p>
            <a:pPr marL="285750" indent="-285750">
              <a:lnSpc>
                <a:spcPct val="150000"/>
              </a:lnSpc>
              <a:buClr>
                <a:schemeClr val="accent1">
                  <a:lumMod val="75000"/>
                </a:schemeClr>
              </a:buClr>
              <a:buFont typeface="Courier New" panose="02070309020205020404" pitchFamily="49" charset="0"/>
              <a:buChar char="o"/>
            </a:pPr>
            <a:r>
              <a:rPr lang="en-IN" sz="1400" dirty="0">
                <a:latin typeface="Century Gothic" panose="020B0502020202020204" pitchFamily="34" charset="0"/>
              </a:rPr>
              <a:t>Ensuring immutably stored</a:t>
            </a:r>
          </a:p>
          <a:p>
            <a:pPr marL="285750" indent="-285750">
              <a:lnSpc>
                <a:spcPct val="150000"/>
              </a:lnSpc>
              <a:buClr>
                <a:schemeClr val="accent1">
                  <a:lumMod val="75000"/>
                </a:schemeClr>
              </a:buClr>
              <a:buFont typeface="Courier New" panose="02070309020205020404" pitchFamily="49" charset="0"/>
              <a:buChar char="o"/>
            </a:pPr>
            <a:endParaRPr lang="en-IN" sz="1600" dirty="0">
              <a:latin typeface="Century Gothic" panose="020B0502020202020204" pitchFamily="34" charset="0"/>
            </a:endParaRPr>
          </a:p>
          <a:p>
            <a:pPr marL="285750" indent="-285750">
              <a:lnSpc>
                <a:spcPct val="150000"/>
              </a:lnSpc>
              <a:buClr>
                <a:schemeClr val="accent1">
                  <a:lumMod val="75000"/>
                </a:schemeClr>
              </a:buClr>
              <a:buFont typeface="Courier New" panose="02070309020205020404" pitchFamily="49" charset="0"/>
              <a:buChar char="o"/>
            </a:pPr>
            <a:endParaRPr lang="en-IN" sz="1600" dirty="0">
              <a:latin typeface="Century Gothic" panose="020B0502020202020204" pitchFamily="34" charset="0"/>
            </a:endParaRPr>
          </a:p>
          <a:p>
            <a:pPr marL="285750" indent="-285750">
              <a:lnSpc>
                <a:spcPct val="150000"/>
              </a:lnSpc>
              <a:buClr>
                <a:schemeClr val="accent1">
                  <a:lumMod val="75000"/>
                </a:schemeClr>
              </a:buClr>
              <a:buFont typeface="Courier New" panose="02070309020205020404" pitchFamily="49" charset="0"/>
              <a:buChar char="o"/>
            </a:pPr>
            <a:r>
              <a:rPr lang="en-IN" sz="1600" b="1" u="sng" dirty="0">
                <a:latin typeface="Century Gothic" panose="020B0502020202020204" pitchFamily="34" charset="0"/>
              </a:rPr>
              <a:t>Key Takeaway:</a:t>
            </a:r>
            <a:r>
              <a:rPr lang="en-IN" sz="1600" b="1" dirty="0">
                <a:latin typeface="Century Gothic" panose="020B0502020202020204" pitchFamily="34" charset="0"/>
              </a:rPr>
              <a:t> The control now lies with the participating organizations rather than one central authority</a:t>
            </a:r>
          </a:p>
          <a:p>
            <a:pPr>
              <a:lnSpc>
                <a:spcPct val="150000"/>
              </a:lnSpc>
            </a:pPr>
            <a:endParaRPr lang="en-US" sz="1600" dirty="0">
              <a:solidFill>
                <a:schemeClr val="bg2">
                  <a:lumMod val="25000"/>
                </a:schemeClr>
              </a:solidFill>
              <a:latin typeface="Century Gothic" panose="020B0502020202020204" pitchFamily="34" charset="0"/>
            </a:endParaRPr>
          </a:p>
        </p:txBody>
      </p:sp>
      <p:sp>
        <p:nvSpPr>
          <p:cNvPr id="21" name="Rectangle 20">
            <a:extLst>
              <a:ext uri="{FF2B5EF4-FFF2-40B4-BE49-F238E27FC236}">
                <a16:creationId xmlns="" xmlns:a16="http://schemas.microsoft.com/office/drawing/2014/main" id="{36FA1885-0F65-4DCC-8933-3C3E1AFB7D35}"/>
              </a:ext>
            </a:extLst>
          </p:cNvPr>
          <p:cNvSpPr/>
          <p:nvPr/>
        </p:nvSpPr>
        <p:spPr>
          <a:xfrm>
            <a:off x="7244862" y="1289963"/>
            <a:ext cx="4947138" cy="5378123"/>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 xmlns:a16="http://schemas.microsoft.com/office/drawing/2014/main" id="{B00D37EE-B708-4D26-8AAE-D9D614BE9749}"/>
              </a:ext>
            </a:extLst>
          </p:cNvPr>
          <p:cNvSpPr/>
          <p:nvPr/>
        </p:nvSpPr>
        <p:spPr>
          <a:xfrm>
            <a:off x="8998431" y="1849330"/>
            <a:ext cx="144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 xmlns:a16="http://schemas.microsoft.com/office/drawing/2014/main" id="{19362FC2-D3D7-4DC9-8C14-22706C5BFBEF}"/>
              </a:ext>
            </a:extLst>
          </p:cNvPr>
          <p:cNvSpPr txBox="1"/>
          <p:nvPr/>
        </p:nvSpPr>
        <p:spPr>
          <a:xfrm>
            <a:off x="9270611" y="2236763"/>
            <a:ext cx="886264" cy="276999"/>
          </a:xfrm>
          <a:prstGeom prst="rect">
            <a:avLst/>
          </a:prstGeom>
          <a:noFill/>
        </p:spPr>
        <p:txBody>
          <a:bodyPr wrap="square" rtlCol="0">
            <a:spAutoFit/>
          </a:bodyPr>
          <a:lstStyle/>
          <a:p>
            <a:r>
              <a:rPr lang="en-US" sz="1200" dirty="0">
                <a:latin typeface="Century Gothic" panose="020B0502020202020204" pitchFamily="34" charset="0"/>
              </a:rPr>
              <a:t>Validator</a:t>
            </a:r>
            <a:endParaRPr lang="en-IN" sz="1200" dirty="0">
              <a:latin typeface="Century Gothic" panose="020B0502020202020204" pitchFamily="34" charset="0"/>
            </a:endParaRPr>
          </a:p>
        </p:txBody>
      </p:sp>
      <p:sp>
        <p:nvSpPr>
          <p:cNvPr id="35" name="Flowchart: Magnetic Disk 34">
            <a:extLst>
              <a:ext uri="{FF2B5EF4-FFF2-40B4-BE49-F238E27FC236}">
                <a16:creationId xmlns="" xmlns:a16="http://schemas.microsoft.com/office/drawing/2014/main" id="{194F8A6F-0730-4C94-BCB4-6D5ADC18BA09}"/>
              </a:ext>
            </a:extLst>
          </p:cNvPr>
          <p:cNvSpPr/>
          <p:nvPr/>
        </p:nvSpPr>
        <p:spPr>
          <a:xfrm>
            <a:off x="8136416" y="4378340"/>
            <a:ext cx="540000" cy="540000"/>
          </a:xfrm>
          <a:prstGeom prst="flowChartMagneticDisk">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 xmlns:a16="http://schemas.microsoft.com/office/drawing/2014/main" id="{45BF5661-ADF0-4796-8B0D-4B33D2D9A0FF}"/>
              </a:ext>
            </a:extLst>
          </p:cNvPr>
          <p:cNvSpPr/>
          <p:nvPr/>
        </p:nvSpPr>
        <p:spPr>
          <a:xfrm>
            <a:off x="8094440" y="2954243"/>
            <a:ext cx="610803" cy="703003"/>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 xmlns:a16="http://schemas.microsoft.com/office/drawing/2014/main" id="{87334374-891C-4132-BD60-DB7B2DFD49D8}"/>
              </a:ext>
            </a:extLst>
          </p:cNvPr>
          <p:cNvSpPr txBox="1"/>
          <p:nvPr/>
        </p:nvSpPr>
        <p:spPr>
          <a:xfrm>
            <a:off x="8136416" y="3163842"/>
            <a:ext cx="892078" cy="261610"/>
          </a:xfrm>
          <a:prstGeom prst="rect">
            <a:avLst/>
          </a:prstGeom>
          <a:noFill/>
        </p:spPr>
        <p:txBody>
          <a:bodyPr wrap="square" rtlCol="0">
            <a:spAutoFit/>
          </a:bodyPr>
          <a:lstStyle/>
          <a:p>
            <a:r>
              <a:rPr lang="en-US" sz="1100" dirty="0">
                <a:latin typeface="Century Gothic" panose="020B0502020202020204" pitchFamily="34" charset="0"/>
              </a:rPr>
              <a:t>Org 1</a:t>
            </a:r>
            <a:endParaRPr lang="en-IN" sz="1100" dirty="0">
              <a:latin typeface="Century Gothic" panose="020B0502020202020204" pitchFamily="34" charset="0"/>
            </a:endParaRPr>
          </a:p>
        </p:txBody>
      </p:sp>
      <p:sp>
        <p:nvSpPr>
          <p:cNvPr id="38" name="TextBox 37">
            <a:extLst>
              <a:ext uri="{FF2B5EF4-FFF2-40B4-BE49-F238E27FC236}">
                <a16:creationId xmlns="" xmlns:a16="http://schemas.microsoft.com/office/drawing/2014/main" id="{E543D08C-D432-4B5C-AC1F-53707C75EDF4}"/>
              </a:ext>
            </a:extLst>
          </p:cNvPr>
          <p:cNvSpPr txBox="1"/>
          <p:nvPr/>
        </p:nvSpPr>
        <p:spPr>
          <a:xfrm>
            <a:off x="7837554" y="4574816"/>
            <a:ext cx="1137723" cy="276999"/>
          </a:xfrm>
          <a:prstGeom prst="rect">
            <a:avLst/>
          </a:prstGeom>
          <a:noFill/>
        </p:spPr>
        <p:txBody>
          <a:bodyPr wrap="square" rtlCol="0">
            <a:spAutoFit/>
          </a:bodyPr>
          <a:lstStyle/>
          <a:p>
            <a:pPr algn="ctr"/>
            <a:r>
              <a:rPr lang="en-US" sz="1200" dirty="0">
                <a:latin typeface="Century Gothic" panose="020B0502020202020204" pitchFamily="34" charset="0"/>
              </a:rPr>
              <a:t>Peer 1</a:t>
            </a:r>
            <a:endParaRPr lang="en-IN" sz="1200" dirty="0">
              <a:latin typeface="Century Gothic" panose="020B0502020202020204" pitchFamily="34" charset="0"/>
            </a:endParaRPr>
          </a:p>
        </p:txBody>
      </p:sp>
      <p:sp>
        <p:nvSpPr>
          <p:cNvPr id="39" name="Right Arrow 13">
            <a:extLst>
              <a:ext uri="{FF2B5EF4-FFF2-40B4-BE49-F238E27FC236}">
                <a16:creationId xmlns="" xmlns:a16="http://schemas.microsoft.com/office/drawing/2014/main" id="{62C29F53-0745-4077-9D41-A68CCBF964EC}"/>
              </a:ext>
            </a:extLst>
          </p:cNvPr>
          <p:cNvSpPr/>
          <p:nvPr/>
        </p:nvSpPr>
        <p:spPr>
          <a:xfrm rot="1080828">
            <a:off x="10103237" y="2834231"/>
            <a:ext cx="610803" cy="351501"/>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ight Arrow 16">
            <a:extLst>
              <a:ext uri="{FF2B5EF4-FFF2-40B4-BE49-F238E27FC236}">
                <a16:creationId xmlns="" xmlns:a16="http://schemas.microsoft.com/office/drawing/2014/main" id="{73431A86-E79F-496B-A271-54FE38AA6D86}"/>
              </a:ext>
            </a:extLst>
          </p:cNvPr>
          <p:cNvSpPr/>
          <p:nvPr/>
        </p:nvSpPr>
        <p:spPr>
          <a:xfrm rot="5400000">
            <a:off x="8160409" y="3876078"/>
            <a:ext cx="54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 xmlns:a16="http://schemas.microsoft.com/office/drawing/2014/main" id="{0CC19E1D-EF33-436B-BBB4-7DDE3BBCDB20}"/>
              </a:ext>
            </a:extLst>
          </p:cNvPr>
          <p:cNvSpPr/>
          <p:nvPr/>
        </p:nvSpPr>
        <p:spPr>
          <a:xfrm>
            <a:off x="9438116" y="3338444"/>
            <a:ext cx="610803" cy="703003"/>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 xmlns:a16="http://schemas.microsoft.com/office/drawing/2014/main" id="{DEA7BB79-3EA8-4EFA-A66B-8E66D6E45A1A}"/>
              </a:ext>
            </a:extLst>
          </p:cNvPr>
          <p:cNvSpPr txBox="1"/>
          <p:nvPr/>
        </p:nvSpPr>
        <p:spPr>
          <a:xfrm>
            <a:off x="9480092" y="3548043"/>
            <a:ext cx="892078" cy="261610"/>
          </a:xfrm>
          <a:prstGeom prst="rect">
            <a:avLst/>
          </a:prstGeom>
          <a:noFill/>
        </p:spPr>
        <p:txBody>
          <a:bodyPr wrap="square" rtlCol="0">
            <a:spAutoFit/>
          </a:bodyPr>
          <a:lstStyle/>
          <a:p>
            <a:r>
              <a:rPr lang="en-US" sz="1100" dirty="0">
                <a:latin typeface="Century Gothic" panose="020B0502020202020204" pitchFamily="34" charset="0"/>
              </a:rPr>
              <a:t>Org2</a:t>
            </a:r>
            <a:endParaRPr lang="en-IN" sz="1100" dirty="0">
              <a:latin typeface="Century Gothic" panose="020B0502020202020204" pitchFamily="34" charset="0"/>
            </a:endParaRPr>
          </a:p>
        </p:txBody>
      </p:sp>
      <p:sp>
        <p:nvSpPr>
          <p:cNvPr id="43" name="Oval 42">
            <a:extLst>
              <a:ext uri="{FF2B5EF4-FFF2-40B4-BE49-F238E27FC236}">
                <a16:creationId xmlns="" xmlns:a16="http://schemas.microsoft.com/office/drawing/2014/main" id="{1851DE60-EE69-47CA-B0D9-3A6DC51402E8}"/>
              </a:ext>
            </a:extLst>
          </p:cNvPr>
          <p:cNvSpPr/>
          <p:nvPr/>
        </p:nvSpPr>
        <p:spPr>
          <a:xfrm>
            <a:off x="10675068" y="2957662"/>
            <a:ext cx="610803" cy="703003"/>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 xmlns:a16="http://schemas.microsoft.com/office/drawing/2014/main" id="{B4DFD631-1E34-4107-84AA-7CE86F18084C}"/>
              </a:ext>
            </a:extLst>
          </p:cNvPr>
          <p:cNvSpPr txBox="1"/>
          <p:nvPr/>
        </p:nvSpPr>
        <p:spPr>
          <a:xfrm>
            <a:off x="10717044" y="3167261"/>
            <a:ext cx="892078" cy="261610"/>
          </a:xfrm>
          <a:prstGeom prst="rect">
            <a:avLst/>
          </a:prstGeom>
          <a:noFill/>
        </p:spPr>
        <p:txBody>
          <a:bodyPr wrap="square" rtlCol="0">
            <a:spAutoFit/>
          </a:bodyPr>
          <a:lstStyle/>
          <a:p>
            <a:r>
              <a:rPr lang="en-US" sz="1100" dirty="0">
                <a:latin typeface="Century Gothic" panose="020B0502020202020204" pitchFamily="34" charset="0"/>
              </a:rPr>
              <a:t>Org 3</a:t>
            </a:r>
            <a:endParaRPr lang="en-IN" sz="1100" dirty="0">
              <a:latin typeface="Century Gothic" panose="020B0502020202020204" pitchFamily="34" charset="0"/>
            </a:endParaRPr>
          </a:p>
        </p:txBody>
      </p:sp>
      <p:sp>
        <p:nvSpPr>
          <p:cNvPr id="45" name="Right Arrow 13">
            <a:extLst>
              <a:ext uri="{FF2B5EF4-FFF2-40B4-BE49-F238E27FC236}">
                <a16:creationId xmlns="" xmlns:a16="http://schemas.microsoft.com/office/drawing/2014/main" id="{3629BD65-F597-46CE-A4B8-241F161A2BDB}"/>
              </a:ext>
            </a:extLst>
          </p:cNvPr>
          <p:cNvSpPr/>
          <p:nvPr/>
        </p:nvSpPr>
        <p:spPr>
          <a:xfrm rot="8881637">
            <a:off x="8652000" y="2873287"/>
            <a:ext cx="610803" cy="351501"/>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ight Arrow 13">
            <a:extLst>
              <a:ext uri="{FF2B5EF4-FFF2-40B4-BE49-F238E27FC236}">
                <a16:creationId xmlns="" xmlns:a16="http://schemas.microsoft.com/office/drawing/2014/main" id="{E945387C-B87E-4319-A294-685DD84B34DB}"/>
              </a:ext>
            </a:extLst>
          </p:cNvPr>
          <p:cNvSpPr/>
          <p:nvPr/>
        </p:nvSpPr>
        <p:spPr>
          <a:xfrm rot="5400000">
            <a:off x="9590237" y="3009021"/>
            <a:ext cx="278308" cy="351501"/>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Magnetic Disk 46">
            <a:extLst>
              <a:ext uri="{FF2B5EF4-FFF2-40B4-BE49-F238E27FC236}">
                <a16:creationId xmlns="" xmlns:a16="http://schemas.microsoft.com/office/drawing/2014/main" id="{E7560DD7-A685-44C7-B3D6-938C57348406}"/>
              </a:ext>
            </a:extLst>
          </p:cNvPr>
          <p:cNvSpPr/>
          <p:nvPr/>
        </p:nvSpPr>
        <p:spPr>
          <a:xfrm>
            <a:off x="9508919" y="5192591"/>
            <a:ext cx="540000" cy="540000"/>
          </a:xfrm>
          <a:prstGeom prst="flowChartMagneticDisk">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 xmlns:a16="http://schemas.microsoft.com/office/drawing/2014/main" id="{2CD606CA-01A7-4CA5-B285-2A29FC6A01C3}"/>
              </a:ext>
            </a:extLst>
          </p:cNvPr>
          <p:cNvSpPr txBox="1"/>
          <p:nvPr/>
        </p:nvSpPr>
        <p:spPr>
          <a:xfrm>
            <a:off x="9210057" y="5389067"/>
            <a:ext cx="1137723" cy="276999"/>
          </a:xfrm>
          <a:prstGeom prst="rect">
            <a:avLst/>
          </a:prstGeom>
          <a:noFill/>
        </p:spPr>
        <p:txBody>
          <a:bodyPr wrap="square" rtlCol="0">
            <a:spAutoFit/>
          </a:bodyPr>
          <a:lstStyle/>
          <a:p>
            <a:pPr algn="ctr"/>
            <a:r>
              <a:rPr lang="en-US" sz="1200" dirty="0">
                <a:latin typeface="Century Gothic" panose="020B0502020202020204" pitchFamily="34" charset="0"/>
              </a:rPr>
              <a:t>Peer 2</a:t>
            </a:r>
            <a:endParaRPr lang="en-IN" sz="1200" dirty="0">
              <a:latin typeface="Century Gothic" panose="020B0502020202020204" pitchFamily="34" charset="0"/>
            </a:endParaRPr>
          </a:p>
        </p:txBody>
      </p:sp>
      <p:sp>
        <p:nvSpPr>
          <p:cNvPr id="49" name="Flowchart: Magnetic Disk 48">
            <a:extLst>
              <a:ext uri="{FF2B5EF4-FFF2-40B4-BE49-F238E27FC236}">
                <a16:creationId xmlns="" xmlns:a16="http://schemas.microsoft.com/office/drawing/2014/main" id="{8ECD1914-91B6-4487-A9E7-99E46038F075}"/>
              </a:ext>
            </a:extLst>
          </p:cNvPr>
          <p:cNvSpPr/>
          <p:nvPr/>
        </p:nvSpPr>
        <p:spPr>
          <a:xfrm>
            <a:off x="10845029" y="4350647"/>
            <a:ext cx="540000" cy="540000"/>
          </a:xfrm>
          <a:prstGeom prst="flowChartMagneticDisk">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 xmlns:a16="http://schemas.microsoft.com/office/drawing/2014/main" id="{139A96E5-8917-4145-8E88-B026989F2B78}"/>
              </a:ext>
            </a:extLst>
          </p:cNvPr>
          <p:cNvSpPr txBox="1"/>
          <p:nvPr/>
        </p:nvSpPr>
        <p:spPr>
          <a:xfrm>
            <a:off x="10546167" y="4547123"/>
            <a:ext cx="1137723" cy="276999"/>
          </a:xfrm>
          <a:prstGeom prst="rect">
            <a:avLst/>
          </a:prstGeom>
          <a:noFill/>
        </p:spPr>
        <p:txBody>
          <a:bodyPr wrap="square" rtlCol="0">
            <a:spAutoFit/>
          </a:bodyPr>
          <a:lstStyle/>
          <a:p>
            <a:pPr algn="ctr"/>
            <a:r>
              <a:rPr lang="en-US" sz="1200" dirty="0">
                <a:latin typeface="Century Gothic" panose="020B0502020202020204" pitchFamily="34" charset="0"/>
              </a:rPr>
              <a:t>Peer 3</a:t>
            </a:r>
            <a:endParaRPr lang="en-IN" sz="1200" dirty="0">
              <a:latin typeface="Century Gothic" panose="020B0502020202020204" pitchFamily="34" charset="0"/>
            </a:endParaRPr>
          </a:p>
        </p:txBody>
      </p:sp>
      <p:sp>
        <p:nvSpPr>
          <p:cNvPr id="51" name="Right Arrow 16">
            <a:extLst>
              <a:ext uri="{FF2B5EF4-FFF2-40B4-BE49-F238E27FC236}">
                <a16:creationId xmlns="" xmlns:a16="http://schemas.microsoft.com/office/drawing/2014/main" id="{0063F51D-F67E-4D5A-ABB4-A1F0B59CD9A7}"/>
              </a:ext>
            </a:extLst>
          </p:cNvPr>
          <p:cNvSpPr/>
          <p:nvPr/>
        </p:nvSpPr>
        <p:spPr>
          <a:xfrm rot="5400000">
            <a:off x="9508918" y="4233600"/>
            <a:ext cx="54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ight Arrow 16">
            <a:extLst>
              <a:ext uri="{FF2B5EF4-FFF2-40B4-BE49-F238E27FC236}">
                <a16:creationId xmlns="" xmlns:a16="http://schemas.microsoft.com/office/drawing/2014/main" id="{FF6E7A87-D927-4519-9E31-AB63756BBDE1}"/>
              </a:ext>
            </a:extLst>
          </p:cNvPr>
          <p:cNvSpPr/>
          <p:nvPr/>
        </p:nvSpPr>
        <p:spPr>
          <a:xfrm rot="5400000">
            <a:off x="10883023" y="3870534"/>
            <a:ext cx="54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ight Arrow 16">
            <a:extLst>
              <a:ext uri="{FF2B5EF4-FFF2-40B4-BE49-F238E27FC236}">
                <a16:creationId xmlns="" xmlns:a16="http://schemas.microsoft.com/office/drawing/2014/main" id="{9B19F382-902A-4129-A0B5-11A6858493F3}"/>
              </a:ext>
            </a:extLst>
          </p:cNvPr>
          <p:cNvSpPr/>
          <p:nvPr/>
        </p:nvSpPr>
        <p:spPr>
          <a:xfrm rot="1480420">
            <a:off x="8629540" y="5011803"/>
            <a:ext cx="900000" cy="2880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ight Arrow 16">
            <a:extLst>
              <a:ext uri="{FF2B5EF4-FFF2-40B4-BE49-F238E27FC236}">
                <a16:creationId xmlns="" xmlns:a16="http://schemas.microsoft.com/office/drawing/2014/main" id="{B1DD2189-00CA-41F1-BBD2-2568849142DA}"/>
              </a:ext>
            </a:extLst>
          </p:cNvPr>
          <p:cNvSpPr/>
          <p:nvPr/>
        </p:nvSpPr>
        <p:spPr>
          <a:xfrm rot="8741070">
            <a:off x="9996974" y="4970597"/>
            <a:ext cx="900000" cy="2880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ight Arrow 16">
            <a:extLst>
              <a:ext uri="{FF2B5EF4-FFF2-40B4-BE49-F238E27FC236}">
                <a16:creationId xmlns="" xmlns:a16="http://schemas.microsoft.com/office/drawing/2014/main" id="{D5C53E8B-3F4D-47B2-BDFF-1BE3BF12A2E1}"/>
              </a:ext>
            </a:extLst>
          </p:cNvPr>
          <p:cNvSpPr/>
          <p:nvPr/>
        </p:nvSpPr>
        <p:spPr>
          <a:xfrm>
            <a:off x="8849356" y="4615035"/>
            <a:ext cx="1811690" cy="25581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 xmlns:a16="http://schemas.microsoft.com/office/drawing/2014/main" id="{E257AF65-7F52-4C3C-BFBC-28FF3B9A1629}"/>
              </a:ext>
            </a:extLst>
          </p:cNvPr>
          <p:cNvSpPr txBox="1"/>
          <p:nvPr/>
        </p:nvSpPr>
        <p:spPr>
          <a:xfrm>
            <a:off x="9197061" y="4752364"/>
            <a:ext cx="1137723" cy="461665"/>
          </a:xfrm>
          <a:prstGeom prst="rect">
            <a:avLst/>
          </a:prstGeom>
          <a:noFill/>
        </p:spPr>
        <p:txBody>
          <a:bodyPr wrap="square" rtlCol="0">
            <a:spAutoFit/>
          </a:bodyPr>
          <a:lstStyle/>
          <a:p>
            <a:pPr algn="ctr"/>
            <a:r>
              <a:rPr lang="en-US" sz="1200" b="1" dirty="0">
                <a:latin typeface="Century Gothic" panose="020B0502020202020204" pitchFamily="34" charset="0"/>
              </a:rPr>
              <a:t>P2P Transactions</a:t>
            </a:r>
            <a:endParaRPr lang="en-IN" sz="1200" b="1" dirty="0">
              <a:latin typeface="Century Gothic" panose="020B0502020202020204" pitchFamily="34" charset="0"/>
            </a:endParaRPr>
          </a:p>
        </p:txBody>
      </p:sp>
      <p:sp>
        <p:nvSpPr>
          <p:cNvPr id="29" name="Rectangle 28"/>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HOW WILL IT WORK WITH BLOCKCHAIN?</a:t>
            </a:r>
            <a:endParaRPr lang="en-US" sz="2800" dirty="0">
              <a:solidFill>
                <a:srgbClr val="002060"/>
              </a:solidFill>
            </a:endParaRPr>
          </a:p>
        </p:txBody>
      </p:sp>
    </p:spTree>
    <p:extLst>
      <p:ext uri="{BB962C8B-B14F-4D97-AF65-F5344CB8AC3E}">
        <p14:creationId xmlns:p14="http://schemas.microsoft.com/office/powerpoint/2010/main" val="3948246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A68469B-3FCC-43C8-A4F0-CBD3C04DC323}"/>
              </a:ext>
            </a:extLst>
          </p:cNvPr>
          <p:cNvSpPr/>
          <p:nvPr/>
        </p:nvSpPr>
        <p:spPr>
          <a:xfrm>
            <a:off x="6179128" y="2725129"/>
            <a:ext cx="5387438" cy="2769989"/>
          </a:xfrm>
          <a:prstGeom prst="rect">
            <a:avLst/>
          </a:prstGeom>
        </p:spPr>
        <p:txBody>
          <a:bodyPr wrap="square">
            <a:spAutoFit/>
          </a:bodyPr>
          <a:lstStyle/>
          <a:p>
            <a:pPr>
              <a:lnSpc>
                <a:spcPct val="150000"/>
              </a:lnSpc>
              <a:buClr>
                <a:schemeClr val="accent1">
                  <a:lumMod val="75000"/>
                </a:schemeClr>
              </a:buClr>
            </a:pPr>
            <a:r>
              <a:rPr lang="en-US" sz="2000" b="1" dirty="0" smtClean="0">
                <a:solidFill>
                  <a:schemeClr val="tx1">
                    <a:lumMod val="65000"/>
                    <a:lumOff val="35000"/>
                  </a:schemeClr>
                </a:solidFill>
                <a:latin typeface="Century Gothic" panose="020B0502020202020204" pitchFamily="34" charset="0"/>
              </a:rPr>
              <a:t>Often</a:t>
            </a:r>
            <a:r>
              <a:rPr lang="en-US" sz="2000" b="1" dirty="0">
                <a:solidFill>
                  <a:schemeClr val="tx1">
                    <a:lumMod val="65000"/>
                    <a:lumOff val="35000"/>
                  </a:schemeClr>
                </a:solidFill>
                <a:latin typeface="Century Gothic" panose="020B0502020202020204" pitchFamily="34" charset="0"/>
              </a:rPr>
              <a:t>, we tend to associate some of the concepts associated with blockchain to be proprietary to Blockchain which is not the case, but what are the key differentiators then?</a:t>
            </a:r>
          </a:p>
          <a:p>
            <a:pPr>
              <a:lnSpc>
                <a:spcPct val="150000"/>
              </a:lnSpc>
            </a:pPr>
            <a:endParaRPr lang="en-US" sz="1600" dirty="0">
              <a:solidFill>
                <a:schemeClr val="tx1">
                  <a:lumMod val="65000"/>
                  <a:lumOff val="35000"/>
                </a:schemeClr>
              </a:solidFill>
              <a:latin typeface="Century Gothic" panose="020B0502020202020204" pitchFamily="34" charset="0"/>
            </a:endParaRPr>
          </a:p>
        </p:txBody>
      </p:sp>
      <p:sp>
        <p:nvSpPr>
          <p:cNvPr id="5" name="Rectangle 4"/>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SIMILARITIES BETWEEN BLOCKCHAIN &amp; DB</a:t>
            </a:r>
            <a:endParaRPr lang="en-US" sz="2800" dirty="0">
              <a:solidFill>
                <a:srgbClr val="002060"/>
              </a:solidFill>
            </a:endParaRPr>
          </a:p>
        </p:txBody>
      </p:sp>
      <p:sp>
        <p:nvSpPr>
          <p:cNvPr id="3" name="Rectangle 2"/>
          <p:cNvSpPr/>
          <p:nvPr/>
        </p:nvSpPr>
        <p:spPr>
          <a:xfrm>
            <a:off x="1027418" y="2369836"/>
            <a:ext cx="4688573" cy="2554545"/>
          </a:xfrm>
          <a:prstGeom prst="rect">
            <a:avLst/>
          </a:prstGeom>
        </p:spPr>
        <p:txBody>
          <a:bodyPr wrap="square">
            <a:spAutoFit/>
          </a:bodyPr>
          <a:lstStyle/>
          <a:p>
            <a:pPr marL="285750" indent="-285750">
              <a:lnSpc>
                <a:spcPct val="250000"/>
              </a:lnSpc>
              <a:buClr>
                <a:schemeClr val="accent1">
                  <a:lumMod val="75000"/>
                </a:schemeClr>
              </a:buClr>
              <a:buFont typeface="Courier New" panose="02070309020205020404" pitchFamily="49" charset="0"/>
              <a:buChar char="o"/>
            </a:pPr>
            <a:r>
              <a:rPr lang="en-IN" sz="1600" dirty="0">
                <a:latin typeface="Century Gothic" panose="020B0502020202020204" pitchFamily="34" charset="0"/>
              </a:rPr>
              <a:t>Smart Contracts</a:t>
            </a:r>
          </a:p>
          <a:p>
            <a:pPr marL="285750" indent="-285750">
              <a:lnSpc>
                <a:spcPct val="250000"/>
              </a:lnSpc>
              <a:buClr>
                <a:schemeClr val="accent1">
                  <a:lumMod val="75000"/>
                </a:schemeClr>
              </a:buClr>
              <a:buFont typeface="Courier New" panose="02070309020205020404" pitchFamily="49" charset="0"/>
              <a:buChar char="o"/>
            </a:pPr>
            <a:r>
              <a:rPr lang="en-IN" sz="1600" dirty="0">
                <a:latin typeface="Century Gothic" panose="020B0502020202020204" pitchFamily="34" charset="0"/>
              </a:rPr>
              <a:t>Atomicity/Consistency</a:t>
            </a:r>
          </a:p>
          <a:p>
            <a:pPr marL="285750" indent="-285750">
              <a:lnSpc>
                <a:spcPct val="250000"/>
              </a:lnSpc>
              <a:buClr>
                <a:schemeClr val="accent1">
                  <a:lumMod val="75000"/>
                </a:schemeClr>
              </a:buClr>
              <a:buFont typeface="Courier New" panose="02070309020205020404" pitchFamily="49" charset="0"/>
              <a:buChar char="o"/>
            </a:pPr>
            <a:r>
              <a:rPr lang="en-IN" sz="1600" dirty="0">
                <a:latin typeface="Century Gothic" panose="020B0502020202020204" pitchFamily="34" charset="0"/>
              </a:rPr>
              <a:t>Robustness</a:t>
            </a:r>
          </a:p>
          <a:p>
            <a:pPr marL="285750" indent="-285750">
              <a:lnSpc>
                <a:spcPct val="250000"/>
              </a:lnSpc>
              <a:buClr>
                <a:schemeClr val="accent1">
                  <a:lumMod val="75000"/>
                </a:schemeClr>
              </a:buClr>
              <a:buFont typeface="Courier New" panose="02070309020205020404" pitchFamily="49" charset="0"/>
              <a:buChar char="o"/>
            </a:pPr>
            <a:r>
              <a:rPr lang="en-IN" sz="1600" dirty="0">
                <a:latin typeface="Century Gothic" panose="020B0502020202020204" pitchFamily="34" charset="0"/>
              </a:rPr>
              <a:t>Immutable Append only transactions</a:t>
            </a:r>
          </a:p>
        </p:txBody>
      </p:sp>
      <p:sp>
        <p:nvSpPr>
          <p:cNvPr id="6" name="Rectangle 5"/>
          <p:cNvSpPr/>
          <p:nvPr/>
        </p:nvSpPr>
        <p:spPr>
          <a:xfrm>
            <a:off x="6179128" y="1922149"/>
            <a:ext cx="3837910" cy="895373"/>
          </a:xfrm>
          <a:prstGeom prst="rect">
            <a:avLst/>
          </a:prstGeom>
        </p:spPr>
        <p:txBody>
          <a:bodyPr wrap="none">
            <a:spAutoFit/>
          </a:bodyPr>
          <a:lstStyle/>
          <a:p>
            <a:pPr>
              <a:lnSpc>
                <a:spcPct val="150000"/>
              </a:lnSpc>
              <a:buClr>
                <a:schemeClr val="accent1">
                  <a:lumMod val="75000"/>
                </a:schemeClr>
              </a:buClr>
            </a:pPr>
            <a:r>
              <a:rPr lang="en-IN" sz="4000" b="1" dirty="0">
                <a:solidFill>
                  <a:srgbClr val="1FBECA"/>
                </a:solidFill>
                <a:latin typeface="Century Gothic" panose="020B0502020202020204" pitchFamily="34" charset="0"/>
              </a:rPr>
              <a:t>Key Takeaway</a:t>
            </a:r>
          </a:p>
        </p:txBody>
      </p:sp>
      <p:cxnSp>
        <p:nvCxnSpPr>
          <p:cNvPr id="8" name="Straight Connector 7"/>
          <p:cNvCxnSpPr/>
          <p:nvPr/>
        </p:nvCxnSpPr>
        <p:spPr>
          <a:xfrm>
            <a:off x="5810993" y="1805050"/>
            <a:ext cx="0" cy="3574472"/>
          </a:xfrm>
          <a:prstGeom prst="line">
            <a:avLst/>
          </a:prstGeom>
          <a:ln w="28575">
            <a:solidFill>
              <a:srgbClr val="1FBE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896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A68469B-3FCC-43C8-A4F0-CBD3C04DC323}"/>
              </a:ext>
            </a:extLst>
          </p:cNvPr>
          <p:cNvSpPr/>
          <p:nvPr/>
        </p:nvSpPr>
        <p:spPr>
          <a:xfrm>
            <a:off x="591499" y="1289963"/>
            <a:ext cx="10958075" cy="5122556"/>
          </a:xfrm>
          <a:prstGeom prst="rect">
            <a:avLst/>
          </a:prstGeom>
        </p:spPr>
        <p:txBody>
          <a:bodyPr wrap="square">
            <a:spAutoFit/>
          </a:bodyPr>
          <a:lstStyle/>
          <a:p>
            <a:pPr>
              <a:lnSpc>
                <a:spcPct val="300000"/>
              </a:lnSpc>
              <a:buClr>
                <a:schemeClr val="accent1">
                  <a:lumMod val="75000"/>
                </a:schemeClr>
              </a:buClr>
            </a:pPr>
            <a:endParaRPr lang="en-US" sz="1600" dirty="0">
              <a:latin typeface="Century Gothic" panose="020B0502020202020204" pitchFamily="34" charset="0"/>
            </a:endParaRPr>
          </a:p>
          <a:p>
            <a:pPr marL="285750" indent="-285750">
              <a:lnSpc>
                <a:spcPct val="300000"/>
              </a:lnSpc>
              <a:buClr>
                <a:schemeClr val="accent1">
                  <a:lumMod val="75000"/>
                </a:schemeClr>
              </a:buClr>
              <a:buFont typeface="Courier New" panose="02070309020205020404" pitchFamily="49" charset="0"/>
              <a:buChar char="o"/>
            </a:pPr>
            <a:r>
              <a:rPr lang="en-IN" sz="1600" dirty="0">
                <a:solidFill>
                  <a:schemeClr val="tx1">
                    <a:lumMod val="65000"/>
                    <a:lumOff val="35000"/>
                  </a:schemeClr>
                </a:solidFill>
                <a:latin typeface="Century Gothic" panose="020B0502020202020204" pitchFamily="34" charset="0"/>
              </a:rPr>
              <a:t>Bitcoin takes about 10 minutes to confirm a transaction</a:t>
            </a:r>
          </a:p>
          <a:p>
            <a:pPr marL="285750" indent="-285750">
              <a:lnSpc>
                <a:spcPct val="300000"/>
              </a:lnSpc>
              <a:buClr>
                <a:schemeClr val="accent1">
                  <a:lumMod val="75000"/>
                </a:schemeClr>
              </a:buClr>
              <a:buFont typeface="Courier New" panose="02070309020205020404" pitchFamily="49" charset="0"/>
              <a:buChar char="o"/>
            </a:pPr>
            <a:r>
              <a:rPr lang="en-US" sz="1600" dirty="0">
                <a:solidFill>
                  <a:schemeClr val="tx1">
                    <a:lumMod val="65000"/>
                    <a:lumOff val="35000"/>
                  </a:schemeClr>
                </a:solidFill>
                <a:latin typeface="Century Gothic" panose="020B0502020202020204" pitchFamily="34" charset="0"/>
              </a:rPr>
              <a:t>The same works faster with permissioned network</a:t>
            </a:r>
          </a:p>
          <a:p>
            <a:pPr marL="285750" indent="-285750">
              <a:lnSpc>
                <a:spcPct val="300000"/>
              </a:lnSpc>
              <a:buClr>
                <a:schemeClr val="accent1">
                  <a:lumMod val="75000"/>
                </a:schemeClr>
              </a:buClr>
              <a:buFont typeface="Courier New" panose="02070309020205020404" pitchFamily="49" charset="0"/>
              <a:buChar char="o"/>
            </a:pPr>
            <a:r>
              <a:rPr lang="en-IN" sz="1600" dirty="0">
                <a:solidFill>
                  <a:schemeClr val="tx1">
                    <a:lumMod val="65000"/>
                    <a:lumOff val="35000"/>
                  </a:schemeClr>
                </a:solidFill>
                <a:latin typeface="Century Gothic" panose="020B0502020202020204" pitchFamily="34" charset="0"/>
              </a:rPr>
              <a:t>With cryptography &amp; consensus in a peer to peer fashion every peer maintains the whole dataset </a:t>
            </a:r>
          </a:p>
          <a:p>
            <a:pPr marL="285750" indent="-285750">
              <a:lnSpc>
                <a:spcPct val="300000"/>
              </a:lnSpc>
              <a:buClr>
                <a:schemeClr val="accent1">
                  <a:lumMod val="75000"/>
                </a:schemeClr>
              </a:buClr>
              <a:buFont typeface="Courier New" panose="02070309020205020404" pitchFamily="49" charset="0"/>
              <a:buChar char="o"/>
            </a:pPr>
            <a:r>
              <a:rPr lang="en-IN" sz="1600" dirty="0">
                <a:solidFill>
                  <a:schemeClr val="tx1">
                    <a:lumMod val="65000"/>
                    <a:lumOff val="35000"/>
                  </a:schemeClr>
                </a:solidFill>
                <a:latin typeface="Century Gothic" panose="020B0502020202020204" pitchFamily="34" charset="0"/>
              </a:rPr>
              <a:t>Blockchain platform is not meant to be the fastest network around</a:t>
            </a:r>
          </a:p>
          <a:p>
            <a:pPr marL="285750" indent="-285750">
              <a:lnSpc>
                <a:spcPct val="300000"/>
              </a:lnSpc>
              <a:buClr>
                <a:schemeClr val="accent1">
                  <a:lumMod val="75000"/>
                </a:schemeClr>
              </a:buClr>
              <a:buFont typeface="Courier New" panose="02070309020205020404" pitchFamily="49" charset="0"/>
              <a:buChar char="o"/>
            </a:pPr>
            <a:endParaRPr lang="en-IN" sz="1600" dirty="0">
              <a:solidFill>
                <a:schemeClr val="tx1">
                  <a:lumMod val="65000"/>
                  <a:lumOff val="35000"/>
                </a:schemeClr>
              </a:solidFill>
              <a:latin typeface="Century Gothic" panose="020B0502020202020204" pitchFamily="34" charset="0"/>
            </a:endParaRPr>
          </a:p>
          <a:p>
            <a:pPr>
              <a:lnSpc>
                <a:spcPct val="300000"/>
              </a:lnSpc>
            </a:pPr>
            <a:endParaRPr lang="en-US" sz="1600" dirty="0">
              <a:solidFill>
                <a:schemeClr val="tx1">
                  <a:lumMod val="65000"/>
                  <a:lumOff val="35000"/>
                </a:schemeClr>
              </a:solidFill>
              <a:latin typeface="Century Gothic" panose="020B0502020202020204" pitchFamily="34" charset="0"/>
            </a:endParaRPr>
          </a:p>
        </p:txBody>
      </p:sp>
      <p:sp>
        <p:nvSpPr>
          <p:cNvPr id="5" name="Rectangle 4"/>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DATABASES ARE MUCH FASTER</a:t>
            </a:r>
            <a:endParaRPr lang="en-US" sz="2800" dirty="0">
              <a:solidFill>
                <a:srgbClr val="002060"/>
              </a:solidFill>
            </a:endParaRPr>
          </a:p>
        </p:txBody>
      </p:sp>
    </p:spTree>
    <p:extLst>
      <p:ext uri="{BB962C8B-B14F-4D97-AF65-F5344CB8AC3E}">
        <p14:creationId xmlns:p14="http://schemas.microsoft.com/office/powerpoint/2010/main" val="12039087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838200" y="2872392"/>
            <a:ext cx="3723423" cy="2085975"/>
          </a:xfrm>
          <a:prstGeom prst="rect">
            <a:avLst/>
          </a:prstGeom>
        </p:spPr>
      </p:pic>
      <p:sp>
        <p:nvSpPr>
          <p:cNvPr id="18" name="TextBox 17"/>
          <p:cNvSpPr txBox="1"/>
          <p:nvPr/>
        </p:nvSpPr>
        <p:spPr>
          <a:xfrm>
            <a:off x="5444246" y="3397648"/>
            <a:ext cx="1303507" cy="1015663"/>
          </a:xfrm>
          <a:prstGeom prst="rect">
            <a:avLst/>
          </a:prstGeom>
          <a:noFill/>
        </p:spPr>
        <p:txBody>
          <a:bodyPr wrap="square" rtlCol="0">
            <a:spAutoFit/>
          </a:bodyPr>
          <a:lstStyle/>
          <a:p>
            <a:r>
              <a:rPr lang="en-US" sz="6000" dirty="0">
                <a:solidFill>
                  <a:srgbClr val="1FBECA"/>
                </a:solidFill>
              </a:rPr>
              <a:t>v/s</a:t>
            </a:r>
            <a:endParaRPr lang="en-IN" sz="6000" dirty="0">
              <a:solidFill>
                <a:srgbClr val="1FBECA"/>
              </a:solidFill>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0376" y="1326915"/>
            <a:ext cx="4295734" cy="2158609"/>
          </a:xfrm>
          <a:prstGeom prst="rect">
            <a:avLst/>
          </a:prstGeom>
        </p:spPr>
      </p:pic>
      <p:pic>
        <p:nvPicPr>
          <p:cNvPr id="20" name="Picture 19"/>
          <p:cNvPicPr>
            <a:picLocks noChangeAspect="1"/>
          </p:cNvPicPr>
          <p:nvPr/>
        </p:nvPicPr>
        <p:blipFill>
          <a:blip r:embed="rId5"/>
          <a:stretch>
            <a:fillRect/>
          </a:stretch>
        </p:blipFill>
        <p:spPr>
          <a:xfrm>
            <a:off x="7630376" y="3730713"/>
            <a:ext cx="4295734" cy="2298774"/>
          </a:xfrm>
          <a:prstGeom prst="rect">
            <a:avLst/>
          </a:prstGeom>
        </p:spPr>
      </p:pic>
      <p:sp>
        <p:nvSpPr>
          <p:cNvPr id="21" name="TextBox 20"/>
          <p:cNvSpPr txBox="1"/>
          <p:nvPr/>
        </p:nvSpPr>
        <p:spPr>
          <a:xfrm>
            <a:off x="291830" y="6117629"/>
            <a:ext cx="11900170" cy="646331"/>
          </a:xfrm>
          <a:prstGeom prst="rect">
            <a:avLst/>
          </a:prstGeom>
          <a:noFill/>
        </p:spPr>
        <p:txBody>
          <a:bodyPr wrap="square" rtlCol="0">
            <a:spAutoFit/>
          </a:bodyPr>
          <a:lstStyle/>
          <a:p>
            <a:r>
              <a:rPr lang="en-US" b="1" u="sng" dirty="0">
                <a:solidFill>
                  <a:srgbClr val="FF0000"/>
                </a:solidFill>
                <a:latin typeface="Century Gothic" panose="020B0502020202020204" pitchFamily="34" charset="0"/>
              </a:rPr>
              <a:t>*DISCLAIMER:</a:t>
            </a:r>
            <a:r>
              <a:rPr lang="en-US" b="1" dirty="0">
                <a:solidFill>
                  <a:srgbClr val="FF0000"/>
                </a:solidFill>
                <a:latin typeface="Century Gothic" panose="020B0502020202020204" pitchFamily="34" charset="0"/>
              </a:rPr>
              <a:t> WE INTEND TO MEAN CRYPTOCURRENCY AS </a:t>
            </a:r>
            <a:r>
              <a:rPr lang="en-US" b="1" dirty="0" smtClean="0">
                <a:solidFill>
                  <a:srgbClr val="FF0000"/>
                </a:solidFill>
                <a:latin typeface="Century Gothic" panose="020B0502020202020204" pitchFamily="34" charset="0"/>
              </a:rPr>
              <a:t>AN APPLICATION OF BLOCKCHAIN </a:t>
            </a:r>
          </a:p>
          <a:p>
            <a:r>
              <a:rPr lang="en-US" b="1" dirty="0" smtClean="0">
                <a:solidFill>
                  <a:srgbClr val="FF0000"/>
                </a:solidFill>
                <a:latin typeface="Century Gothic" panose="020B0502020202020204" pitchFamily="34" charset="0"/>
              </a:rPr>
              <a:t>AND </a:t>
            </a:r>
            <a:r>
              <a:rPr lang="en-US" b="1" dirty="0">
                <a:solidFill>
                  <a:srgbClr val="FF0000"/>
                </a:solidFill>
                <a:latin typeface="Century Gothic" panose="020B0502020202020204" pitchFamily="34" charset="0"/>
              </a:rPr>
              <a:t>BANK AS AN INTERMEDIARY</a:t>
            </a:r>
            <a:endParaRPr lang="en-IN" b="1" dirty="0">
              <a:solidFill>
                <a:srgbClr val="FF0000"/>
              </a:solidFill>
              <a:latin typeface="Century Gothic" panose="020B0502020202020204" pitchFamily="34" charset="0"/>
            </a:endParaRPr>
          </a:p>
        </p:txBody>
      </p:sp>
      <p:sp>
        <p:nvSpPr>
          <p:cNvPr id="8" name="Rectangle 7"/>
          <p:cNvSpPr/>
          <p:nvPr/>
        </p:nvSpPr>
        <p:spPr>
          <a:xfrm>
            <a:off x="0" y="370505"/>
            <a:ext cx="12192000" cy="954107"/>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CRYPTOCURRENCY </a:t>
            </a:r>
          </a:p>
          <a:p>
            <a:pPr algn="ctr"/>
            <a:r>
              <a:rPr lang="en-US" sz="2800" dirty="0" smtClean="0">
                <a:solidFill>
                  <a:srgbClr val="002060"/>
                </a:solidFill>
                <a:latin typeface="Century Gothic" panose="020B0502020202020204" pitchFamily="34" charset="0"/>
              </a:rPr>
              <a:t>(ESSENTIALLY BLOCKCHAIN) v/s BANK &amp; FIAT CURRENCY </a:t>
            </a:r>
            <a:endParaRPr lang="en-US" sz="2800" dirty="0">
              <a:solidFill>
                <a:srgbClr val="002060"/>
              </a:solidFill>
            </a:endParaRPr>
          </a:p>
        </p:txBody>
      </p:sp>
    </p:spTree>
    <p:extLst>
      <p:ext uri="{BB962C8B-B14F-4D97-AF65-F5344CB8AC3E}">
        <p14:creationId xmlns:p14="http://schemas.microsoft.com/office/powerpoint/2010/main" val="49286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A68469B-3FCC-43C8-A4F0-CBD3C04DC323}"/>
              </a:ext>
            </a:extLst>
          </p:cNvPr>
          <p:cNvSpPr/>
          <p:nvPr/>
        </p:nvSpPr>
        <p:spPr>
          <a:xfrm>
            <a:off x="591500" y="1525326"/>
            <a:ext cx="11098752" cy="1569660"/>
          </a:xfrm>
          <a:prstGeom prst="rect">
            <a:avLst/>
          </a:prstGeom>
        </p:spPr>
        <p:txBody>
          <a:bodyPr wrap="square">
            <a:spAutoFit/>
          </a:bodyPr>
          <a:lstStyle/>
          <a:p>
            <a:pPr marL="285750" indent="-285750">
              <a:lnSpc>
                <a:spcPct val="200000"/>
              </a:lnSpc>
              <a:buClr>
                <a:schemeClr val="accent1">
                  <a:lumMod val="75000"/>
                </a:schemeClr>
              </a:buClr>
              <a:buFont typeface="Courier New" panose="02070309020205020404" pitchFamily="49" charset="0"/>
              <a:buChar char="o"/>
            </a:pPr>
            <a:r>
              <a:rPr lang="en-IN" sz="1600" dirty="0">
                <a:solidFill>
                  <a:schemeClr val="tx1">
                    <a:lumMod val="65000"/>
                    <a:lumOff val="35000"/>
                  </a:schemeClr>
                </a:solidFill>
                <a:latin typeface="Century Gothic" panose="020B0502020202020204" pitchFamily="34" charset="0"/>
              </a:rPr>
              <a:t>Disintermediation</a:t>
            </a:r>
          </a:p>
          <a:p>
            <a:pPr marL="285750" indent="-285750">
              <a:lnSpc>
                <a:spcPct val="200000"/>
              </a:lnSpc>
              <a:buClr>
                <a:schemeClr val="accent1">
                  <a:lumMod val="75000"/>
                </a:schemeClr>
              </a:buClr>
              <a:buFont typeface="Courier New" panose="02070309020205020404" pitchFamily="49" charset="0"/>
              <a:buChar char="o"/>
            </a:pPr>
            <a:r>
              <a:rPr lang="en-IN" sz="1600" dirty="0">
                <a:solidFill>
                  <a:schemeClr val="tx1">
                    <a:lumMod val="65000"/>
                    <a:lumOff val="35000"/>
                  </a:schemeClr>
                </a:solidFill>
                <a:latin typeface="Century Gothic" panose="020B0502020202020204" pitchFamily="34" charset="0"/>
              </a:rPr>
              <a:t>No central gatekeeper to verify transactions and authenticate its source</a:t>
            </a:r>
          </a:p>
          <a:p>
            <a:pPr marL="285750" indent="-285750">
              <a:lnSpc>
                <a:spcPct val="200000"/>
              </a:lnSpc>
              <a:buClr>
                <a:schemeClr val="accent1">
                  <a:lumMod val="75000"/>
                </a:schemeClr>
              </a:buClr>
              <a:buFont typeface="Courier New" panose="02070309020205020404" pitchFamily="49" charset="0"/>
              <a:buChar char="o"/>
            </a:pPr>
            <a:r>
              <a:rPr lang="en-IN" sz="1600" dirty="0">
                <a:solidFill>
                  <a:schemeClr val="tx1">
                    <a:lumMod val="65000"/>
                    <a:lumOff val="35000"/>
                  </a:schemeClr>
                </a:solidFill>
                <a:latin typeface="Century Gothic" panose="020B0502020202020204" pitchFamily="34" charset="0"/>
              </a:rPr>
              <a:t>Transactions are independently verified and processed by every node maintaining a copy of the </a:t>
            </a:r>
            <a:r>
              <a:rPr lang="en-IN" sz="1600" dirty="0" smtClean="0">
                <a:solidFill>
                  <a:schemeClr val="tx1">
                    <a:lumMod val="65000"/>
                    <a:lumOff val="35000"/>
                  </a:schemeClr>
                </a:solidFill>
                <a:latin typeface="Century Gothic" panose="020B0502020202020204" pitchFamily="34" charset="0"/>
              </a:rPr>
              <a:t>database</a:t>
            </a:r>
            <a:endParaRPr lang="en-IN" sz="1600" dirty="0">
              <a:solidFill>
                <a:schemeClr val="tx1">
                  <a:lumMod val="65000"/>
                  <a:lumOff val="35000"/>
                </a:schemeClr>
              </a:solidFill>
              <a:latin typeface="Century Gothic" panose="020B0502020202020204" pitchFamily="34" charset="0"/>
            </a:endParaRPr>
          </a:p>
        </p:txBody>
      </p:sp>
      <p:sp>
        <p:nvSpPr>
          <p:cNvPr id="5" name="Rectangle 4"/>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SO THEN, WHY BLOCKCHAIN?</a:t>
            </a:r>
            <a:endParaRPr lang="en-US" sz="2800" dirty="0">
              <a:solidFill>
                <a:srgbClr val="002060"/>
              </a:solidFill>
            </a:endParaRPr>
          </a:p>
        </p:txBody>
      </p:sp>
      <p:sp>
        <p:nvSpPr>
          <p:cNvPr id="6" name="Rectangle 5"/>
          <p:cNvSpPr/>
          <p:nvPr/>
        </p:nvSpPr>
        <p:spPr>
          <a:xfrm>
            <a:off x="591500" y="3352066"/>
            <a:ext cx="3929281" cy="493853"/>
          </a:xfrm>
          <a:prstGeom prst="rect">
            <a:avLst/>
          </a:prstGeom>
        </p:spPr>
        <p:txBody>
          <a:bodyPr wrap="none">
            <a:spAutoFit/>
          </a:bodyPr>
          <a:lstStyle/>
          <a:p>
            <a:pPr>
              <a:lnSpc>
                <a:spcPct val="150000"/>
              </a:lnSpc>
              <a:buClr>
                <a:schemeClr val="accent1">
                  <a:lumMod val="75000"/>
                </a:schemeClr>
              </a:buClr>
            </a:pPr>
            <a:r>
              <a:rPr lang="en-IN" sz="2000" b="1" dirty="0" smtClean="0">
                <a:solidFill>
                  <a:srgbClr val="1FBECA"/>
                </a:solidFill>
                <a:latin typeface="Century Gothic" panose="020B0502020202020204" pitchFamily="34" charset="0"/>
              </a:rPr>
              <a:t>Questions you need to answer</a:t>
            </a:r>
            <a:endParaRPr lang="en-IN" sz="2000" b="1" dirty="0">
              <a:solidFill>
                <a:srgbClr val="1FBECA"/>
              </a:solidFill>
              <a:latin typeface="Century Gothic" panose="020B0502020202020204" pitchFamily="34" charset="0"/>
            </a:endParaRPr>
          </a:p>
        </p:txBody>
      </p:sp>
      <p:sp>
        <p:nvSpPr>
          <p:cNvPr id="3" name="Rectangle 2"/>
          <p:cNvSpPr/>
          <p:nvPr/>
        </p:nvSpPr>
        <p:spPr>
          <a:xfrm>
            <a:off x="591500" y="3845919"/>
            <a:ext cx="11098752" cy="3108543"/>
          </a:xfrm>
          <a:prstGeom prst="rect">
            <a:avLst/>
          </a:prstGeom>
        </p:spPr>
        <p:txBody>
          <a:bodyPr wrap="square">
            <a:spAutoFit/>
          </a:bodyPr>
          <a:lstStyle/>
          <a:p>
            <a:pPr marL="285750" indent="-285750">
              <a:lnSpc>
                <a:spcPct val="200000"/>
              </a:lnSpc>
              <a:buFont typeface="Courier New" panose="02070309020205020404" pitchFamily="49" charset="0"/>
              <a:buChar char="o"/>
            </a:pPr>
            <a:r>
              <a:rPr lang="en-US" sz="1600" dirty="0">
                <a:solidFill>
                  <a:schemeClr val="tx1">
                    <a:lumMod val="65000"/>
                    <a:lumOff val="35000"/>
                  </a:schemeClr>
                </a:solidFill>
                <a:latin typeface="Century Gothic" panose="020B0502020202020204" pitchFamily="34" charset="0"/>
              </a:rPr>
              <a:t>Does your case need disintermediation? </a:t>
            </a:r>
            <a:endParaRPr lang="en-IN" sz="1600" dirty="0">
              <a:solidFill>
                <a:schemeClr val="tx1">
                  <a:lumMod val="65000"/>
                  <a:lumOff val="35000"/>
                </a:schemeClr>
              </a:solidFill>
              <a:latin typeface="Century Gothic" panose="020B0502020202020204" pitchFamily="34" charset="0"/>
            </a:endParaRPr>
          </a:p>
          <a:p>
            <a:pPr marL="285750" indent="-285750">
              <a:lnSpc>
                <a:spcPct val="200000"/>
              </a:lnSpc>
              <a:buFont typeface="Courier New" panose="02070309020205020404" pitchFamily="49" charset="0"/>
              <a:buChar char="o"/>
            </a:pPr>
            <a:r>
              <a:rPr lang="en-US" sz="1600" dirty="0">
                <a:solidFill>
                  <a:schemeClr val="tx1">
                    <a:lumMod val="65000"/>
                    <a:lumOff val="35000"/>
                  </a:schemeClr>
                </a:solidFill>
                <a:latin typeface="Century Gothic" panose="020B0502020202020204" pitchFamily="34" charset="0"/>
              </a:rPr>
              <a:t>Does your use case require a platform/technology to share data across trust boundaries wherein the participating members do not need to trust each other nor a central authority? </a:t>
            </a:r>
            <a:endParaRPr lang="en-IN" sz="1600" dirty="0">
              <a:solidFill>
                <a:schemeClr val="tx1">
                  <a:lumMod val="65000"/>
                  <a:lumOff val="35000"/>
                </a:schemeClr>
              </a:solidFill>
              <a:latin typeface="Century Gothic" panose="020B0502020202020204" pitchFamily="34" charset="0"/>
            </a:endParaRPr>
          </a:p>
          <a:p>
            <a:pPr marL="285750" indent="-285750">
              <a:lnSpc>
                <a:spcPct val="200000"/>
              </a:lnSpc>
              <a:buFont typeface="Courier New" panose="02070309020205020404" pitchFamily="49" charset="0"/>
              <a:buChar char="o"/>
            </a:pPr>
            <a:r>
              <a:rPr lang="en-US" sz="1600" dirty="0">
                <a:solidFill>
                  <a:schemeClr val="tx1">
                    <a:lumMod val="65000"/>
                    <a:lumOff val="35000"/>
                  </a:schemeClr>
                </a:solidFill>
                <a:latin typeface="Century Gothic" panose="020B0502020202020204" pitchFamily="34" charset="0"/>
              </a:rPr>
              <a:t>Do you have an organization/party who can live up to trust to protect not just your data but also others data and ensure tamper proof data?</a:t>
            </a:r>
            <a:endParaRPr lang="en-IN" sz="1600" dirty="0">
              <a:solidFill>
                <a:schemeClr val="tx1">
                  <a:lumMod val="65000"/>
                  <a:lumOff val="35000"/>
                </a:schemeClr>
              </a:solidFill>
              <a:latin typeface="Century Gothic" panose="020B0502020202020204" pitchFamily="34" charset="0"/>
            </a:endParaRPr>
          </a:p>
          <a:p>
            <a:pPr>
              <a:lnSpc>
                <a:spcPct val="200000"/>
              </a:lnSpc>
              <a:buClr>
                <a:schemeClr val="accent1">
                  <a:lumMod val="75000"/>
                </a:schemeClr>
              </a:buClr>
            </a:pPr>
            <a:endParaRPr lang="en-IN" dirty="0">
              <a:solidFill>
                <a:schemeClr val="tx1">
                  <a:lumMod val="65000"/>
                  <a:lumOff val="35000"/>
                </a:schemeClr>
              </a:solidFill>
              <a:latin typeface="Century Gothic" panose="020B0502020202020204" pitchFamily="34" charset="0"/>
            </a:endParaRPr>
          </a:p>
        </p:txBody>
      </p:sp>
    </p:spTree>
    <p:extLst>
      <p:ext uri="{BB962C8B-B14F-4D97-AF65-F5344CB8AC3E}">
        <p14:creationId xmlns:p14="http://schemas.microsoft.com/office/powerpoint/2010/main" val="41058227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a:extLst>
              <a:ext uri="{FF2B5EF4-FFF2-40B4-BE49-F238E27FC236}">
                <a16:creationId xmlns="" xmlns:a16="http://schemas.microsoft.com/office/drawing/2014/main" id="{F3AAAA27-7B6D-46AA-B61D-9FF76C1389F3}"/>
              </a:ext>
            </a:extLst>
          </p:cNvPr>
          <p:cNvGrpSpPr/>
          <p:nvPr/>
        </p:nvGrpSpPr>
        <p:grpSpPr>
          <a:xfrm>
            <a:off x="2713781" y="1611762"/>
            <a:ext cx="7937793" cy="4761365"/>
            <a:chOff x="2341150" y="1344476"/>
            <a:chExt cx="7937793" cy="4761365"/>
          </a:xfrm>
        </p:grpSpPr>
        <p:sp>
          <p:nvSpPr>
            <p:cNvPr id="50" name="Oval 49">
              <a:extLst>
                <a:ext uri="{FF2B5EF4-FFF2-40B4-BE49-F238E27FC236}">
                  <a16:creationId xmlns="" xmlns:a16="http://schemas.microsoft.com/office/drawing/2014/main" id="{E52FDCD4-4475-46DB-908E-63E2500A45F0}"/>
                </a:ext>
              </a:extLst>
            </p:cNvPr>
            <p:cNvSpPr/>
            <p:nvPr/>
          </p:nvSpPr>
          <p:spPr>
            <a:xfrm>
              <a:off x="3995962" y="1805089"/>
              <a:ext cx="3600000" cy="3600000"/>
            </a:xfrm>
            <a:prstGeom prst="ellipse">
              <a:avLst/>
            </a:prstGeom>
            <a:noFill/>
            <a:ln w="28575">
              <a:solidFill>
                <a:srgbClr val="1FBE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4" name="Picture 33" descr="A close up of a sign&#10;&#10;Description generated with very high confidence">
              <a:extLst>
                <a:ext uri="{FF2B5EF4-FFF2-40B4-BE49-F238E27FC236}">
                  <a16:creationId xmlns="" xmlns:a16="http://schemas.microsoft.com/office/drawing/2014/main" id="{CADF4441-8D89-4252-A9FB-D6BC640F62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632" y="2745021"/>
              <a:ext cx="1440000" cy="1440000"/>
            </a:xfrm>
            <a:prstGeom prst="rect">
              <a:avLst/>
            </a:prstGeom>
          </p:spPr>
        </p:pic>
        <p:pic>
          <p:nvPicPr>
            <p:cNvPr id="36" name="Picture 35">
              <a:extLst>
                <a:ext uri="{FF2B5EF4-FFF2-40B4-BE49-F238E27FC236}">
                  <a16:creationId xmlns="" xmlns:a16="http://schemas.microsoft.com/office/drawing/2014/main" id="{6E2BA6C0-67CB-4336-ABD3-B5EBC563DA3D}"/>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5962" y="2292451"/>
              <a:ext cx="720000" cy="720000"/>
            </a:xfrm>
            <a:prstGeom prst="rect">
              <a:avLst/>
            </a:prstGeom>
          </p:spPr>
        </p:pic>
        <p:pic>
          <p:nvPicPr>
            <p:cNvPr id="38" name="Picture 37" descr="A close up of a logo&#10;&#10;Description generated with high confidence">
              <a:extLst>
                <a:ext uri="{FF2B5EF4-FFF2-40B4-BE49-F238E27FC236}">
                  <a16:creationId xmlns="" xmlns:a16="http://schemas.microsoft.com/office/drawing/2014/main" id="{72DFF85F-306A-45BF-A8A9-D9B702CBD7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4574" y="1344476"/>
              <a:ext cx="720000" cy="720000"/>
            </a:xfrm>
            <a:prstGeom prst="rect">
              <a:avLst/>
            </a:prstGeom>
          </p:spPr>
        </p:pic>
        <p:pic>
          <p:nvPicPr>
            <p:cNvPr id="40" name="Picture 39" descr="A close up of a logo&#10;&#10;Description generated with very high confidence">
              <a:extLst>
                <a:ext uri="{FF2B5EF4-FFF2-40B4-BE49-F238E27FC236}">
                  <a16:creationId xmlns="" xmlns:a16="http://schemas.microsoft.com/office/drawing/2014/main" id="{818CFAB5-C329-46FE-B5A4-4A89FC5B84B6}"/>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14382" y="3921674"/>
              <a:ext cx="720000" cy="720000"/>
            </a:xfrm>
            <a:prstGeom prst="rect">
              <a:avLst/>
            </a:prstGeom>
          </p:spPr>
        </p:pic>
        <p:pic>
          <p:nvPicPr>
            <p:cNvPr id="42" name="Picture 41" descr="A close up of a logo&#10;&#10;Description generated with very high confidence">
              <a:extLst>
                <a:ext uri="{FF2B5EF4-FFF2-40B4-BE49-F238E27FC236}">
                  <a16:creationId xmlns="" xmlns:a16="http://schemas.microsoft.com/office/drawing/2014/main" id="{26CE3D3D-FDF5-410F-BACB-FFC5E09BE6F3}"/>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74766" y="1546184"/>
              <a:ext cx="720000" cy="720000"/>
            </a:xfrm>
            <a:prstGeom prst="rect">
              <a:avLst/>
            </a:prstGeom>
          </p:spPr>
        </p:pic>
        <p:pic>
          <p:nvPicPr>
            <p:cNvPr id="44" name="Picture 43" descr="A close up of a logo&#10;&#10;Description generated with high confidence">
              <a:extLst>
                <a:ext uri="{FF2B5EF4-FFF2-40B4-BE49-F238E27FC236}">
                  <a16:creationId xmlns="" xmlns:a16="http://schemas.microsoft.com/office/drawing/2014/main" id="{0D66B4BB-B747-47EF-82B6-09B5369E8E4E}"/>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297819" y="2885089"/>
              <a:ext cx="720000" cy="720000"/>
            </a:xfrm>
            <a:prstGeom prst="rect">
              <a:avLst/>
            </a:prstGeom>
          </p:spPr>
        </p:pic>
        <p:pic>
          <p:nvPicPr>
            <p:cNvPr id="46" name="Picture 45">
              <a:extLst>
                <a:ext uri="{FF2B5EF4-FFF2-40B4-BE49-F238E27FC236}">
                  <a16:creationId xmlns="" xmlns:a16="http://schemas.microsoft.com/office/drawing/2014/main" id="{CCC72651-9ED2-4CCD-840E-1FA3471F1B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7819" y="4481835"/>
              <a:ext cx="720000" cy="720000"/>
            </a:xfrm>
            <a:prstGeom prst="rect">
              <a:avLst/>
            </a:prstGeom>
          </p:spPr>
        </p:pic>
        <p:pic>
          <p:nvPicPr>
            <p:cNvPr id="48" name="Picture 47" descr="A close up of a sign&#10;&#10;Description generated with high confidence">
              <a:extLst>
                <a:ext uri="{FF2B5EF4-FFF2-40B4-BE49-F238E27FC236}">
                  <a16:creationId xmlns="" xmlns:a16="http://schemas.microsoft.com/office/drawing/2014/main" id="{DC2EECF3-510D-4DDE-9102-35BAB1BD248B}"/>
                </a:ext>
              </a:extLst>
            </p:cNvPr>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94574" y="4875730"/>
              <a:ext cx="720000" cy="720000"/>
            </a:xfrm>
            <a:prstGeom prst="rect">
              <a:avLst/>
            </a:prstGeom>
          </p:spPr>
        </p:pic>
        <p:grpSp>
          <p:nvGrpSpPr>
            <p:cNvPr id="53" name="Group 52">
              <a:extLst>
                <a:ext uri="{FF2B5EF4-FFF2-40B4-BE49-F238E27FC236}">
                  <a16:creationId xmlns="" xmlns:a16="http://schemas.microsoft.com/office/drawing/2014/main" id="{FFFE9C3D-A99F-4092-80D4-F7B24FA009D0}"/>
                </a:ext>
              </a:extLst>
            </p:cNvPr>
            <p:cNvGrpSpPr/>
            <p:nvPr/>
          </p:nvGrpSpPr>
          <p:grpSpPr>
            <a:xfrm>
              <a:off x="2341150" y="1569241"/>
              <a:ext cx="7937793" cy="3598772"/>
              <a:chOff x="798873" y="2896690"/>
              <a:chExt cx="6317984" cy="3055505"/>
            </a:xfrm>
          </p:grpSpPr>
          <p:sp>
            <p:nvSpPr>
              <p:cNvPr id="57" name="TextBox 56">
                <a:extLst>
                  <a:ext uri="{FF2B5EF4-FFF2-40B4-BE49-F238E27FC236}">
                    <a16:creationId xmlns="" xmlns:a16="http://schemas.microsoft.com/office/drawing/2014/main" id="{E01A4045-FFE7-4FC0-86F1-22012B7FCD5C}"/>
                  </a:ext>
                </a:extLst>
              </p:cNvPr>
              <p:cNvSpPr txBox="1"/>
              <p:nvPr/>
            </p:nvSpPr>
            <p:spPr>
              <a:xfrm>
                <a:off x="1895321" y="2896690"/>
                <a:ext cx="1584940" cy="235184"/>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Dealer</a:t>
                </a:r>
                <a:endParaRPr lang="en-IN" sz="1200" dirty="0">
                  <a:solidFill>
                    <a:schemeClr val="bg2">
                      <a:lumMod val="25000"/>
                    </a:schemeClr>
                  </a:solidFill>
                  <a:latin typeface="Century Gothic" panose="020B0502020202020204" pitchFamily="34" charset="0"/>
                </a:endParaRPr>
              </a:p>
            </p:txBody>
          </p:sp>
          <p:sp>
            <p:nvSpPr>
              <p:cNvPr id="58" name="TextBox 57">
                <a:extLst>
                  <a:ext uri="{FF2B5EF4-FFF2-40B4-BE49-F238E27FC236}">
                    <a16:creationId xmlns="" xmlns:a16="http://schemas.microsoft.com/office/drawing/2014/main" id="{2CFD00F5-BA8B-40F3-97EB-4020CBBB09AA}"/>
                  </a:ext>
                </a:extLst>
              </p:cNvPr>
              <p:cNvSpPr txBox="1"/>
              <p:nvPr/>
            </p:nvSpPr>
            <p:spPr>
              <a:xfrm>
                <a:off x="4990529" y="2897302"/>
                <a:ext cx="1755648" cy="235184"/>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Consumer</a:t>
                </a:r>
                <a:endParaRPr lang="en-IN" sz="1200" dirty="0">
                  <a:solidFill>
                    <a:schemeClr val="bg2">
                      <a:lumMod val="25000"/>
                    </a:schemeClr>
                  </a:solidFill>
                  <a:latin typeface="Century Gothic" panose="020B0502020202020204" pitchFamily="34" charset="0"/>
                </a:endParaRPr>
              </a:p>
            </p:txBody>
          </p:sp>
          <p:sp>
            <p:nvSpPr>
              <p:cNvPr id="59" name="TextBox 58">
                <a:extLst>
                  <a:ext uri="{FF2B5EF4-FFF2-40B4-BE49-F238E27FC236}">
                    <a16:creationId xmlns="" xmlns:a16="http://schemas.microsoft.com/office/drawing/2014/main" id="{1B4B75E6-ADAB-4BBA-9066-5F3187AE1D99}"/>
                  </a:ext>
                </a:extLst>
              </p:cNvPr>
              <p:cNvSpPr txBox="1"/>
              <p:nvPr/>
            </p:nvSpPr>
            <p:spPr>
              <a:xfrm>
                <a:off x="5361209" y="4340795"/>
                <a:ext cx="1755648" cy="235184"/>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Service Provider</a:t>
                </a:r>
              </a:p>
            </p:txBody>
          </p:sp>
          <p:sp>
            <p:nvSpPr>
              <p:cNvPr id="60" name="TextBox 59">
                <a:extLst>
                  <a:ext uri="{FF2B5EF4-FFF2-40B4-BE49-F238E27FC236}">
                    <a16:creationId xmlns="" xmlns:a16="http://schemas.microsoft.com/office/drawing/2014/main" id="{D828B92E-B918-4239-9AFD-D8555DAF7CCE}"/>
                  </a:ext>
                </a:extLst>
              </p:cNvPr>
              <p:cNvSpPr txBox="1"/>
              <p:nvPr/>
            </p:nvSpPr>
            <p:spPr>
              <a:xfrm>
                <a:off x="5078037" y="5704035"/>
                <a:ext cx="1755648" cy="235184"/>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Scrap Market</a:t>
                </a:r>
              </a:p>
            </p:txBody>
          </p:sp>
          <p:sp>
            <p:nvSpPr>
              <p:cNvPr id="61" name="TextBox 60">
                <a:extLst>
                  <a:ext uri="{FF2B5EF4-FFF2-40B4-BE49-F238E27FC236}">
                    <a16:creationId xmlns="" xmlns:a16="http://schemas.microsoft.com/office/drawing/2014/main" id="{46F2C8ED-1CAA-4902-AB8B-D2C58806423E}"/>
                  </a:ext>
                </a:extLst>
              </p:cNvPr>
              <p:cNvSpPr txBox="1"/>
              <p:nvPr/>
            </p:nvSpPr>
            <p:spPr>
              <a:xfrm>
                <a:off x="1393865" y="5717011"/>
                <a:ext cx="1755648" cy="235184"/>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Insurer</a:t>
                </a:r>
              </a:p>
            </p:txBody>
          </p:sp>
          <p:sp>
            <p:nvSpPr>
              <p:cNvPr id="63" name="TextBox 62">
                <a:extLst>
                  <a:ext uri="{FF2B5EF4-FFF2-40B4-BE49-F238E27FC236}">
                    <a16:creationId xmlns="" xmlns:a16="http://schemas.microsoft.com/office/drawing/2014/main" id="{3A6E0F7C-9880-4C11-84BF-F86640E5601D}"/>
                  </a:ext>
                </a:extLst>
              </p:cNvPr>
              <p:cNvSpPr txBox="1"/>
              <p:nvPr/>
            </p:nvSpPr>
            <p:spPr>
              <a:xfrm>
                <a:off x="798873" y="4341770"/>
                <a:ext cx="1745649" cy="235184"/>
              </a:xfrm>
              <a:prstGeom prst="rect">
                <a:avLst/>
              </a:prstGeom>
              <a:noFill/>
            </p:spPr>
            <p:txBody>
              <a:bodyPr wrap="square" rtlCol="0">
                <a:spAutoFit/>
              </a:bodyPr>
              <a:lstStyle/>
              <a:p>
                <a:r>
                  <a:rPr lang="en-US" sz="1200" dirty="0">
                    <a:solidFill>
                      <a:schemeClr val="bg2">
                        <a:lumMod val="25000"/>
                      </a:schemeClr>
                    </a:solidFill>
                    <a:latin typeface="Century Gothic" charset="0"/>
                  </a:rPr>
                  <a:t>Manufacturer</a:t>
                </a:r>
              </a:p>
            </p:txBody>
          </p:sp>
          <p:grpSp>
            <p:nvGrpSpPr>
              <p:cNvPr id="64" name="Group 63">
                <a:extLst>
                  <a:ext uri="{FF2B5EF4-FFF2-40B4-BE49-F238E27FC236}">
                    <a16:creationId xmlns="" xmlns:a16="http://schemas.microsoft.com/office/drawing/2014/main" id="{C7529EF4-0BC4-4EE6-8D4B-B6D1FCAE12B0}"/>
                  </a:ext>
                </a:extLst>
              </p:cNvPr>
              <p:cNvGrpSpPr/>
              <p:nvPr/>
            </p:nvGrpSpPr>
            <p:grpSpPr>
              <a:xfrm>
                <a:off x="1905609" y="3647849"/>
                <a:ext cx="2471840" cy="1717947"/>
                <a:chOff x="1378830" y="2596933"/>
                <a:chExt cx="2471840" cy="1717947"/>
              </a:xfrm>
            </p:grpSpPr>
            <p:grpSp>
              <p:nvGrpSpPr>
                <p:cNvPr id="125" name="Group 124">
                  <a:extLst>
                    <a:ext uri="{FF2B5EF4-FFF2-40B4-BE49-F238E27FC236}">
                      <a16:creationId xmlns="" xmlns:a16="http://schemas.microsoft.com/office/drawing/2014/main" id="{6C9516A8-C6C0-49E5-9F61-FE5D87E5D239}"/>
                    </a:ext>
                  </a:extLst>
                </p:cNvPr>
                <p:cNvGrpSpPr/>
                <p:nvPr/>
              </p:nvGrpSpPr>
              <p:grpSpPr>
                <a:xfrm>
                  <a:off x="1378830" y="2928673"/>
                  <a:ext cx="512428" cy="196056"/>
                  <a:chOff x="1500204" y="3100230"/>
                  <a:chExt cx="512428" cy="199193"/>
                </a:xfrm>
              </p:grpSpPr>
              <p:cxnSp>
                <p:nvCxnSpPr>
                  <p:cNvPr id="128" name="Straight Arrow Connector 127">
                    <a:extLst>
                      <a:ext uri="{FF2B5EF4-FFF2-40B4-BE49-F238E27FC236}">
                        <a16:creationId xmlns="" xmlns:a16="http://schemas.microsoft.com/office/drawing/2014/main" id="{36945D34-0E57-463C-AFAF-79005AF8C6D4}"/>
                      </a:ext>
                    </a:extLst>
                  </p:cNvPr>
                  <p:cNvCxnSpPr/>
                  <p:nvPr/>
                </p:nvCxnSpPr>
                <p:spPr>
                  <a:xfrm>
                    <a:off x="1500204" y="3100230"/>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 xmlns:a16="http://schemas.microsoft.com/office/drawing/2014/main" id="{62557CDF-7BF9-4893-981A-C035961A763B}"/>
                      </a:ext>
                    </a:extLst>
                  </p:cNvPr>
                  <p:cNvCxnSpPr>
                    <a:cxnSpLocks/>
                  </p:cNvCxnSpPr>
                  <p:nvPr/>
                </p:nvCxnSpPr>
                <p:spPr>
                  <a:xfrm flipH="1" flipV="1">
                    <a:off x="1832632" y="3106915"/>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 xmlns:a16="http://schemas.microsoft.com/office/drawing/2014/main" id="{DAAAD981-D73B-42E3-AF2E-10F9CF38381C}"/>
                      </a:ext>
                    </a:extLst>
                  </p:cNvPr>
                  <p:cNvCxnSpPr>
                    <a:cxnSpLocks/>
                  </p:cNvCxnSpPr>
                  <p:nvPr/>
                </p:nvCxnSpPr>
                <p:spPr>
                  <a:xfrm flipV="1">
                    <a:off x="1751898" y="3116543"/>
                    <a:ext cx="0" cy="1828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 xmlns:a16="http://schemas.microsoft.com/office/drawing/2014/main" id="{DF658D6C-2321-43E1-9419-A2807D53591A}"/>
                    </a:ext>
                  </a:extLst>
                </p:cNvPr>
                <p:cNvGrpSpPr/>
                <p:nvPr/>
              </p:nvGrpSpPr>
              <p:grpSpPr>
                <a:xfrm>
                  <a:off x="2102925" y="2596933"/>
                  <a:ext cx="1747745" cy="1717947"/>
                  <a:chOff x="2144510" y="2555502"/>
                  <a:chExt cx="1747745" cy="1717947"/>
                </a:xfrm>
              </p:grpSpPr>
              <p:sp>
                <p:nvSpPr>
                  <p:cNvPr id="67" name="Oval 66">
                    <a:extLst>
                      <a:ext uri="{FF2B5EF4-FFF2-40B4-BE49-F238E27FC236}">
                        <a16:creationId xmlns="" xmlns:a16="http://schemas.microsoft.com/office/drawing/2014/main" id="{D82FF8B9-726E-4D5F-AC91-5A5D06A26264}"/>
                      </a:ext>
                    </a:extLst>
                  </p:cNvPr>
                  <p:cNvSpPr/>
                  <p:nvPr/>
                </p:nvSpPr>
                <p:spPr>
                  <a:xfrm>
                    <a:off x="2300629" y="2717708"/>
                    <a:ext cx="1440000" cy="1440000"/>
                  </a:xfrm>
                  <a:prstGeom prst="ellipse">
                    <a:avLst/>
                  </a:prstGeom>
                  <a:noFill/>
                  <a:ln>
                    <a:solidFill>
                      <a:srgbClr val="1FBE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8" name="Group 67">
                    <a:extLst>
                      <a:ext uri="{FF2B5EF4-FFF2-40B4-BE49-F238E27FC236}">
                        <a16:creationId xmlns="" xmlns:a16="http://schemas.microsoft.com/office/drawing/2014/main" id="{81F30FAE-C6D1-40CD-B6BE-EA3DA9D9BBE9}"/>
                      </a:ext>
                    </a:extLst>
                  </p:cNvPr>
                  <p:cNvGrpSpPr/>
                  <p:nvPr/>
                </p:nvGrpSpPr>
                <p:grpSpPr>
                  <a:xfrm>
                    <a:off x="2801191" y="2555502"/>
                    <a:ext cx="360000" cy="360000"/>
                    <a:chOff x="2293458" y="2975448"/>
                    <a:chExt cx="900000" cy="900000"/>
                  </a:xfrm>
                </p:grpSpPr>
                <p:sp>
                  <p:nvSpPr>
                    <p:cNvPr id="112" name="Oval 111">
                      <a:extLst>
                        <a:ext uri="{FF2B5EF4-FFF2-40B4-BE49-F238E27FC236}">
                          <a16:creationId xmlns="" xmlns:a16="http://schemas.microsoft.com/office/drawing/2014/main" id="{8A810A17-6430-4151-B2C6-6AD33506D772}"/>
                        </a:ext>
                      </a:extLst>
                    </p:cNvPr>
                    <p:cNvSpPr/>
                    <p:nvPr/>
                  </p:nvSpPr>
                  <p:spPr>
                    <a:xfrm>
                      <a:off x="2293458" y="2975448"/>
                      <a:ext cx="900000" cy="900000"/>
                    </a:xfrm>
                    <a:prstGeom prst="ellipse">
                      <a:avLst/>
                    </a:prstGeom>
                    <a:solidFill>
                      <a:srgbClr val="004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3" name="Group 112">
                      <a:extLst>
                        <a:ext uri="{FF2B5EF4-FFF2-40B4-BE49-F238E27FC236}">
                          <a16:creationId xmlns="" xmlns:a16="http://schemas.microsoft.com/office/drawing/2014/main" id="{019C8120-C88D-4C14-944C-FE5E1E7496E3}"/>
                        </a:ext>
                      </a:extLst>
                    </p:cNvPr>
                    <p:cNvGrpSpPr/>
                    <p:nvPr/>
                  </p:nvGrpSpPr>
                  <p:grpSpPr>
                    <a:xfrm>
                      <a:off x="2482436" y="3103800"/>
                      <a:ext cx="541262" cy="664140"/>
                      <a:chOff x="2470404" y="3115832"/>
                      <a:chExt cx="541262" cy="664140"/>
                    </a:xfrm>
                  </p:grpSpPr>
                  <p:pic>
                    <p:nvPicPr>
                      <p:cNvPr id="114" name="Picture 113" descr="A close up of a logo&#10;&#10;Description generated with very high confidence">
                        <a:extLst>
                          <a:ext uri="{FF2B5EF4-FFF2-40B4-BE49-F238E27FC236}">
                            <a16:creationId xmlns="" xmlns:a16="http://schemas.microsoft.com/office/drawing/2014/main" id="{14426D75-E1AF-443D-8B05-ECD3EE4D323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71666" y="3115832"/>
                        <a:ext cx="540000" cy="531493"/>
                      </a:xfrm>
                      <a:prstGeom prst="rect">
                        <a:avLst/>
                      </a:prstGeom>
                    </p:spPr>
                  </p:pic>
                  <p:cxnSp>
                    <p:nvCxnSpPr>
                      <p:cNvPr id="115" name="Straight Arrow Connector 114">
                        <a:extLst>
                          <a:ext uri="{FF2B5EF4-FFF2-40B4-BE49-F238E27FC236}">
                            <a16:creationId xmlns="" xmlns:a16="http://schemas.microsoft.com/office/drawing/2014/main" id="{41ADDEA1-F61F-4888-8F60-3FEAE1AB9FE9}"/>
                          </a:ext>
                        </a:extLst>
                      </p:cNvPr>
                      <p:cNvCxnSpPr/>
                      <p:nvPr/>
                    </p:nvCxnSpPr>
                    <p:spPr>
                      <a:xfrm>
                        <a:off x="2470404" y="3582128"/>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 xmlns:a16="http://schemas.microsoft.com/office/drawing/2014/main" id="{FDFD2734-C35E-4CDA-BA36-BBC60C5D26BB}"/>
                          </a:ext>
                        </a:extLst>
                      </p:cNvPr>
                      <p:cNvCxnSpPr>
                        <a:cxnSpLocks/>
                      </p:cNvCxnSpPr>
                      <p:nvPr/>
                    </p:nvCxnSpPr>
                    <p:spPr>
                      <a:xfrm flipH="1" flipV="1">
                        <a:off x="2824361" y="3573665"/>
                        <a:ext cx="9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 xmlns:a16="http://schemas.microsoft.com/office/drawing/2014/main" id="{CE527EE0-7994-4230-B580-319D649CD69D}"/>
                          </a:ext>
                        </a:extLst>
                      </p:cNvPr>
                      <p:cNvCxnSpPr>
                        <a:cxnSpLocks/>
                      </p:cNvCxnSpPr>
                      <p:nvPr/>
                    </p:nvCxnSpPr>
                    <p:spPr>
                      <a:xfrm flipV="1">
                        <a:off x="2741664" y="3611799"/>
                        <a:ext cx="0" cy="168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9" name="Group 68">
                    <a:extLst>
                      <a:ext uri="{FF2B5EF4-FFF2-40B4-BE49-F238E27FC236}">
                        <a16:creationId xmlns="" xmlns:a16="http://schemas.microsoft.com/office/drawing/2014/main" id="{C9C8D450-3E66-4335-822A-1366AFE128C3}"/>
                      </a:ext>
                    </a:extLst>
                  </p:cNvPr>
                  <p:cNvGrpSpPr/>
                  <p:nvPr/>
                </p:nvGrpSpPr>
                <p:grpSpPr>
                  <a:xfrm>
                    <a:off x="2516728" y="3913449"/>
                    <a:ext cx="360000" cy="360000"/>
                    <a:chOff x="2293458" y="2975448"/>
                    <a:chExt cx="900000" cy="900000"/>
                  </a:xfrm>
                </p:grpSpPr>
                <p:sp>
                  <p:nvSpPr>
                    <p:cNvPr id="106" name="Oval 105">
                      <a:extLst>
                        <a:ext uri="{FF2B5EF4-FFF2-40B4-BE49-F238E27FC236}">
                          <a16:creationId xmlns="" xmlns:a16="http://schemas.microsoft.com/office/drawing/2014/main" id="{5557E344-503C-4C12-BF51-E38BC414783E}"/>
                        </a:ext>
                      </a:extLst>
                    </p:cNvPr>
                    <p:cNvSpPr/>
                    <p:nvPr/>
                  </p:nvSpPr>
                  <p:spPr>
                    <a:xfrm>
                      <a:off x="2293458" y="2975448"/>
                      <a:ext cx="900000" cy="900000"/>
                    </a:xfrm>
                    <a:prstGeom prst="ellipse">
                      <a:avLst/>
                    </a:prstGeom>
                    <a:noFill/>
                    <a:ln>
                      <a:solidFill>
                        <a:srgbClr val="9A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7" name="Group 106">
                      <a:extLst>
                        <a:ext uri="{FF2B5EF4-FFF2-40B4-BE49-F238E27FC236}">
                          <a16:creationId xmlns="" xmlns:a16="http://schemas.microsoft.com/office/drawing/2014/main" id="{675C368D-9AB0-49F4-81D8-E490036B2E49}"/>
                        </a:ext>
                      </a:extLst>
                    </p:cNvPr>
                    <p:cNvGrpSpPr/>
                    <p:nvPr/>
                  </p:nvGrpSpPr>
                  <p:grpSpPr>
                    <a:xfrm>
                      <a:off x="2480324" y="3112331"/>
                      <a:ext cx="540000" cy="664139"/>
                      <a:chOff x="2468292" y="3124363"/>
                      <a:chExt cx="540000" cy="664139"/>
                    </a:xfrm>
                  </p:grpSpPr>
                  <p:pic>
                    <p:nvPicPr>
                      <p:cNvPr id="108" name="Picture 107" descr="A close up of a logo&#10;&#10;Description generated with very high confidence">
                        <a:extLst>
                          <a:ext uri="{FF2B5EF4-FFF2-40B4-BE49-F238E27FC236}">
                            <a16:creationId xmlns="" xmlns:a16="http://schemas.microsoft.com/office/drawing/2014/main" id="{ADEC8B26-D202-4250-A49F-8F92346E94C8}"/>
                          </a:ext>
                        </a:extLst>
                      </p:cNvPr>
                      <p:cNvPicPr>
                        <a:picLocks noChangeAspect="1"/>
                      </p:cNvPicPr>
                      <p:nvPr/>
                    </p:nvPicPr>
                    <p:blipFill>
                      <a:blip r:embed="rId10" cstate="print">
                        <a:duotone>
                          <a:prstClr val="black"/>
                          <a:srgbClr val="192D51">
                            <a:tint val="45000"/>
                            <a:satMod val="400000"/>
                          </a:srgbClr>
                        </a:duotone>
                        <a:extLst>
                          <a:ext uri="{28A0092B-C50C-407E-A947-70E740481C1C}">
                            <a14:useLocalDpi xmlns:a14="http://schemas.microsoft.com/office/drawing/2010/main" val="0"/>
                          </a:ext>
                        </a:extLst>
                      </a:blip>
                      <a:stretch>
                        <a:fillRect/>
                      </a:stretch>
                    </p:blipFill>
                    <p:spPr>
                      <a:xfrm>
                        <a:off x="2468292" y="3124363"/>
                        <a:ext cx="540000" cy="531494"/>
                      </a:xfrm>
                      <a:prstGeom prst="rect">
                        <a:avLst/>
                      </a:prstGeom>
                    </p:spPr>
                  </p:pic>
                  <p:cxnSp>
                    <p:nvCxnSpPr>
                      <p:cNvPr id="109" name="Straight Arrow Connector 108">
                        <a:extLst>
                          <a:ext uri="{FF2B5EF4-FFF2-40B4-BE49-F238E27FC236}">
                            <a16:creationId xmlns="" xmlns:a16="http://schemas.microsoft.com/office/drawing/2014/main" id="{450E05B7-4126-4009-91E1-27E6C6BB4EA2}"/>
                          </a:ext>
                        </a:extLst>
                      </p:cNvPr>
                      <p:cNvCxnSpPr/>
                      <p:nvPr/>
                    </p:nvCxnSpPr>
                    <p:spPr>
                      <a:xfrm>
                        <a:off x="2470404" y="3582128"/>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 xmlns:a16="http://schemas.microsoft.com/office/drawing/2014/main" id="{BCD7F789-09D3-46A0-B1E2-7940BCD2521B}"/>
                          </a:ext>
                        </a:extLst>
                      </p:cNvPr>
                      <p:cNvCxnSpPr>
                        <a:cxnSpLocks/>
                      </p:cNvCxnSpPr>
                      <p:nvPr/>
                    </p:nvCxnSpPr>
                    <p:spPr>
                      <a:xfrm flipH="1" flipV="1">
                        <a:off x="2821785" y="3582195"/>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 xmlns:a16="http://schemas.microsoft.com/office/drawing/2014/main" id="{25CE6EBC-7D3D-4319-B88B-94BB5D0FC9B8}"/>
                          </a:ext>
                        </a:extLst>
                      </p:cNvPr>
                      <p:cNvCxnSpPr>
                        <a:cxnSpLocks/>
                      </p:cNvCxnSpPr>
                      <p:nvPr/>
                    </p:nvCxnSpPr>
                    <p:spPr>
                      <a:xfrm flipV="1">
                        <a:off x="2738289" y="3620330"/>
                        <a:ext cx="0" cy="168172"/>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0" name="Group 69">
                    <a:extLst>
                      <a:ext uri="{FF2B5EF4-FFF2-40B4-BE49-F238E27FC236}">
                        <a16:creationId xmlns="" xmlns:a16="http://schemas.microsoft.com/office/drawing/2014/main" id="{2727EF62-68DB-42AF-8FA7-CB9E14D3AFDC}"/>
                      </a:ext>
                    </a:extLst>
                  </p:cNvPr>
                  <p:cNvGrpSpPr/>
                  <p:nvPr/>
                </p:nvGrpSpPr>
                <p:grpSpPr>
                  <a:xfrm>
                    <a:off x="3172715" y="3911030"/>
                    <a:ext cx="360000" cy="360000"/>
                    <a:chOff x="2293458" y="2975448"/>
                    <a:chExt cx="900000" cy="900000"/>
                  </a:xfrm>
                </p:grpSpPr>
                <p:sp>
                  <p:nvSpPr>
                    <p:cNvPr id="100" name="Oval 99">
                      <a:extLst>
                        <a:ext uri="{FF2B5EF4-FFF2-40B4-BE49-F238E27FC236}">
                          <a16:creationId xmlns="" xmlns:a16="http://schemas.microsoft.com/office/drawing/2014/main" id="{A2E1AF87-E249-472A-BF27-45C3F379D627}"/>
                        </a:ext>
                      </a:extLst>
                    </p:cNvPr>
                    <p:cNvSpPr/>
                    <p:nvPr/>
                  </p:nvSpPr>
                  <p:spPr>
                    <a:xfrm>
                      <a:off x="2293458" y="2975448"/>
                      <a:ext cx="900000" cy="900000"/>
                    </a:xfrm>
                    <a:prstGeom prst="ellipse">
                      <a:avLst/>
                    </a:prstGeom>
                    <a:noFill/>
                    <a:ln>
                      <a:solidFill>
                        <a:srgbClr val="9A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1" name="Group 100">
                      <a:extLst>
                        <a:ext uri="{FF2B5EF4-FFF2-40B4-BE49-F238E27FC236}">
                          <a16:creationId xmlns="" xmlns:a16="http://schemas.microsoft.com/office/drawing/2014/main" id="{49DB74CA-0545-4227-9809-E31CB8B9D81E}"/>
                        </a:ext>
                      </a:extLst>
                    </p:cNvPr>
                    <p:cNvGrpSpPr/>
                    <p:nvPr/>
                  </p:nvGrpSpPr>
                  <p:grpSpPr>
                    <a:xfrm>
                      <a:off x="2480324" y="3112331"/>
                      <a:ext cx="540000" cy="664139"/>
                      <a:chOff x="2468292" y="3124363"/>
                      <a:chExt cx="540000" cy="664139"/>
                    </a:xfrm>
                  </p:grpSpPr>
                  <p:pic>
                    <p:nvPicPr>
                      <p:cNvPr id="102" name="Picture 101" descr="A close up of a logo&#10;&#10;Description generated with very high confidence">
                        <a:extLst>
                          <a:ext uri="{FF2B5EF4-FFF2-40B4-BE49-F238E27FC236}">
                            <a16:creationId xmlns="" xmlns:a16="http://schemas.microsoft.com/office/drawing/2014/main" id="{38954203-B6EE-485B-A231-650EAEAC75A7}"/>
                          </a:ext>
                        </a:extLst>
                      </p:cNvPr>
                      <p:cNvPicPr>
                        <a:picLocks noChangeAspect="1"/>
                      </p:cNvPicPr>
                      <p:nvPr/>
                    </p:nvPicPr>
                    <p:blipFill>
                      <a:blip r:embed="rId10" cstate="print">
                        <a:duotone>
                          <a:prstClr val="black"/>
                          <a:srgbClr val="192D51">
                            <a:tint val="45000"/>
                            <a:satMod val="400000"/>
                          </a:srgbClr>
                        </a:duotone>
                        <a:extLst>
                          <a:ext uri="{28A0092B-C50C-407E-A947-70E740481C1C}">
                            <a14:useLocalDpi xmlns:a14="http://schemas.microsoft.com/office/drawing/2010/main" val="0"/>
                          </a:ext>
                        </a:extLst>
                      </a:blip>
                      <a:stretch>
                        <a:fillRect/>
                      </a:stretch>
                    </p:blipFill>
                    <p:spPr>
                      <a:xfrm>
                        <a:off x="2468292" y="3124363"/>
                        <a:ext cx="540000" cy="531494"/>
                      </a:xfrm>
                      <a:prstGeom prst="rect">
                        <a:avLst/>
                      </a:prstGeom>
                    </p:spPr>
                  </p:pic>
                  <p:cxnSp>
                    <p:nvCxnSpPr>
                      <p:cNvPr id="103" name="Straight Arrow Connector 102">
                        <a:extLst>
                          <a:ext uri="{FF2B5EF4-FFF2-40B4-BE49-F238E27FC236}">
                            <a16:creationId xmlns="" xmlns:a16="http://schemas.microsoft.com/office/drawing/2014/main" id="{A0EC1C67-9122-4F99-8680-D6FD72AAB107}"/>
                          </a:ext>
                        </a:extLst>
                      </p:cNvPr>
                      <p:cNvCxnSpPr/>
                      <p:nvPr/>
                    </p:nvCxnSpPr>
                    <p:spPr>
                      <a:xfrm>
                        <a:off x="2470404" y="3582128"/>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 xmlns:a16="http://schemas.microsoft.com/office/drawing/2014/main" id="{74E7D319-4420-43C0-B4F0-97D065454FBB}"/>
                          </a:ext>
                        </a:extLst>
                      </p:cNvPr>
                      <p:cNvCxnSpPr>
                        <a:cxnSpLocks/>
                      </p:cNvCxnSpPr>
                      <p:nvPr/>
                    </p:nvCxnSpPr>
                    <p:spPr>
                      <a:xfrm flipH="1" flipV="1">
                        <a:off x="2821785" y="3582195"/>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 xmlns:a16="http://schemas.microsoft.com/office/drawing/2014/main" id="{BBB22676-E577-4608-9A3C-10A163056542}"/>
                          </a:ext>
                        </a:extLst>
                      </p:cNvPr>
                      <p:cNvCxnSpPr>
                        <a:cxnSpLocks/>
                      </p:cNvCxnSpPr>
                      <p:nvPr/>
                    </p:nvCxnSpPr>
                    <p:spPr>
                      <a:xfrm flipV="1">
                        <a:off x="2738289" y="3620330"/>
                        <a:ext cx="0" cy="168172"/>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 xmlns:a16="http://schemas.microsoft.com/office/drawing/2014/main" id="{949E46AA-20A2-46BD-BE9A-FA861C77AF94}"/>
                      </a:ext>
                    </a:extLst>
                  </p:cNvPr>
                  <p:cNvGrpSpPr/>
                  <p:nvPr/>
                </p:nvGrpSpPr>
                <p:grpSpPr>
                  <a:xfrm>
                    <a:off x="3532255" y="3410439"/>
                    <a:ext cx="360000" cy="360000"/>
                    <a:chOff x="2293458" y="2975448"/>
                    <a:chExt cx="900000" cy="900000"/>
                  </a:xfrm>
                </p:grpSpPr>
                <p:sp>
                  <p:nvSpPr>
                    <p:cNvPr id="94" name="Oval 93">
                      <a:extLst>
                        <a:ext uri="{FF2B5EF4-FFF2-40B4-BE49-F238E27FC236}">
                          <a16:creationId xmlns="" xmlns:a16="http://schemas.microsoft.com/office/drawing/2014/main" id="{0976B560-63DA-4CB7-9B69-F083F591D3BA}"/>
                        </a:ext>
                      </a:extLst>
                    </p:cNvPr>
                    <p:cNvSpPr/>
                    <p:nvPr/>
                  </p:nvSpPr>
                  <p:spPr>
                    <a:xfrm>
                      <a:off x="2293458" y="2975448"/>
                      <a:ext cx="900000" cy="900000"/>
                    </a:xfrm>
                    <a:prstGeom prst="ellipse">
                      <a:avLst/>
                    </a:prstGeom>
                    <a:noFill/>
                    <a:ln>
                      <a:solidFill>
                        <a:srgbClr val="9A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5" name="Group 94">
                      <a:extLst>
                        <a:ext uri="{FF2B5EF4-FFF2-40B4-BE49-F238E27FC236}">
                          <a16:creationId xmlns="" xmlns:a16="http://schemas.microsoft.com/office/drawing/2014/main" id="{FDC084C9-750F-4280-97D3-E24467F05647}"/>
                        </a:ext>
                      </a:extLst>
                    </p:cNvPr>
                    <p:cNvGrpSpPr/>
                    <p:nvPr/>
                  </p:nvGrpSpPr>
                  <p:grpSpPr>
                    <a:xfrm>
                      <a:off x="2480324" y="3112331"/>
                      <a:ext cx="540000" cy="664139"/>
                      <a:chOff x="2468292" y="3124363"/>
                      <a:chExt cx="540000" cy="664139"/>
                    </a:xfrm>
                  </p:grpSpPr>
                  <p:pic>
                    <p:nvPicPr>
                      <p:cNvPr id="96" name="Picture 95" descr="A close up of a logo&#10;&#10;Description generated with very high confidence">
                        <a:extLst>
                          <a:ext uri="{FF2B5EF4-FFF2-40B4-BE49-F238E27FC236}">
                            <a16:creationId xmlns="" xmlns:a16="http://schemas.microsoft.com/office/drawing/2014/main" id="{904B61DB-E167-4CF2-A9A6-575118A33573}"/>
                          </a:ext>
                        </a:extLst>
                      </p:cNvPr>
                      <p:cNvPicPr>
                        <a:picLocks noChangeAspect="1"/>
                      </p:cNvPicPr>
                      <p:nvPr/>
                    </p:nvPicPr>
                    <p:blipFill>
                      <a:blip r:embed="rId10" cstate="print">
                        <a:duotone>
                          <a:prstClr val="black"/>
                          <a:srgbClr val="192D51">
                            <a:tint val="45000"/>
                            <a:satMod val="400000"/>
                          </a:srgbClr>
                        </a:duotone>
                        <a:extLst>
                          <a:ext uri="{28A0092B-C50C-407E-A947-70E740481C1C}">
                            <a14:useLocalDpi xmlns:a14="http://schemas.microsoft.com/office/drawing/2010/main" val="0"/>
                          </a:ext>
                        </a:extLst>
                      </a:blip>
                      <a:stretch>
                        <a:fillRect/>
                      </a:stretch>
                    </p:blipFill>
                    <p:spPr>
                      <a:xfrm>
                        <a:off x="2468292" y="3124363"/>
                        <a:ext cx="540000" cy="531494"/>
                      </a:xfrm>
                      <a:prstGeom prst="rect">
                        <a:avLst/>
                      </a:prstGeom>
                    </p:spPr>
                  </p:pic>
                  <p:cxnSp>
                    <p:nvCxnSpPr>
                      <p:cNvPr id="97" name="Straight Arrow Connector 96">
                        <a:extLst>
                          <a:ext uri="{FF2B5EF4-FFF2-40B4-BE49-F238E27FC236}">
                            <a16:creationId xmlns="" xmlns:a16="http://schemas.microsoft.com/office/drawing/2014/main" id="{59B7B63D-50A2-490F-89C9-97D3A69684FB}"/>
                          </a:ext>
                        </a:extLst>
                      </p:cNvPr>
                      <p:cNvCxnSpPr/>
                      <p:nvPr/>
                    </p:nvCxnSpPr>
                    <p:spPr>
                      <a:xfrm>
                        <a:off x="2470404" y="3582128"/>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 xmlns:a16="http://schemas.microsoft.com/office/drawing/2014/main" id="{88CF528D-43E1-42F3-8A28-A2C9DECD509B}"/>
                          </a:ext>
                        </a:extLst>
                      </p:cNvPr>
                      <p:cNvCxnSpPr>
                        <a:cxnSpLocks/>
                      </p:cNvCxnSpPr>
                      <p:nvPr/>
                    </p:nvCxnSpPr>
                    <p:spPr>
                      <a:xfrm flipH="1" flipV="1">
                        <a:off x="2815832" y="3582195"/>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 xmlns:a16="http://schemas.microsoft.com/office/drawing/2014/main" id="{14091293-B30C-4BFD-B8B0-2E3A27C98EB4}"/>
                          </a:ext>
                        </a:extLst>
                      </p:cNvPr>
                      <p:cNvCxnSpPr>
                        <a:cxnSpLocks/>
                      </p:cNvCxnSpPr>
                      <p:nvPr/>
                    </p:nvCxnSpPr>
                    <p:spPr>
                      <a:xfrm flipV="1">
                        <a:off x="2738289" y="3620330"/>
                        <a:ext cx="0" cy="168172"/>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 xmlns:a16="http://schemas.microsoft.com/office/drawing/2014/main" id="{EB695F58-13DC-4D86-9767-71DAFC78B8A7}"/>
                      </a:ext>
                    </a:extLst>
                  </p:cNvPr>
                  <p:cNvGrpSpPr/>
                  <p:nvPr/>
                </p:nvGrpSpPr>
                <p:grpSpPr>
                  <a:xfrm>
                    <a:off x="2144510" y="3485672"/>
                    <a:ext cx="360000" cy="360000"/>
                    <a:chOff x="2293458" y="2975448"/>
                    <a:chExt cx="900000" cy="900000"/>
                  </a:xfrm>
                </p:grpSpPr>
                <p:sp>
                  <p:nvSpPr>
                    <p:cNvPr id="88" name="Oval 87">
                      <a:extLst>
                        <a:ext uri="{FF2B5EF4-FFF2-40B4-BE49-F238E27FC236}">
                          <a16:creationId xmlns="" xmlns:a16="http://schemas.microsoft.com/office/drawing/2014/main" id="{3B522E8B-B4D9-4BDF-B3F4-0126B9AFD35F}"/>
                        </a:ext>
                      </a:extLst>
                    </p:cNvPr>
                    <p:cNvSpPr/>
                    <p:nvPr/>
                  </p:nvSpPr>
                  <p:spPr>
                    <a:xfrm>
                      <a:off x="2293458" y="2975448"/>
                      <a:ext cx="900000" cy="900000"/>
                    </a:xfrm>
                    <a:prstGeom prst="ellipse">
                      <a:avLst/>
                    </a:prstGeom>
                    <a:solidFill>
                      <a:srgbClr val="004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9" name="Group 88">
                      <a:extLst>
                        <a:ext uri="{FF2B5EF4-FFF2-40B4-BE49-F238E27FC236}">
                          <a16:creationId xmlns="" xmlns:a16="http://schemas.microsoft.com/office/drawing/2014/main" id="{36A2FD97-572B-43AD-89E2-8D7E671AFCAF}"/>
                        </a:ext>
                      </a:extLst>
                    </p:cNvPr>
                    <p:cNvGrpSpPr/>
                    <p:nvPr/>
                  </p:nvGrpSpPr>
                  <p:grpSpPr>
                    <a:xfrm>
                      <a:off x="2471793" y="3103801"/>
                      <a:ext cx="550553" cy="664139"/>
                      <a:chOff x="2459761" y="3115833"/>
                      <a:chExt cx="550553" cy="664139"/>
                    </a:xfrm>
                  </p:grpSpPr>
                  <p:pic>
                    <p:nvPicPr>
                      <p:cNvPr id="90" name="Picture 89" descr="A close up of a logo&#10;&#10;Description generated with very high confidence">
                        <a:extLst>
                          <a:ext uri="{FF2B5EF4-FFF2-40B4-BE49-F238E27FC236}">
                            <a16:creationId xmlns="" xmlns:a16="http://schemas.microsoft.com/office/drawing/2014/main" id="{EB7AE2C8-81EB-4ED4-91A3-15C64CD43E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59761" y="3115833"/>
                        <a:ext cx="540000" cy="531495"/>
                      </a:xfrm>
                      <a:prstGeom prst="rect">
                        <a:avLst/>
                      </a:prstGeom>
                    </p:spPr>
                  </p:pic>
                  <p:cxnSp>
                    <p:nvCxnSpPr>
                      <p:cNvPr id="91" name="Straight Arrow Connector 90">
                        <a:extLst>
                          <a:ext uri="{FF2B5EF4-FFF2-40B4-BE49-F238E27FC236}">
                            <a16:creationId xmlns="" xmlns:a16="http://schemas.microsoft.com/office/drawing/2014/main" id="{2643F591-F03E-45C3-B9CF-14E8EFF65A18}"/>
                          </a:ext>
                        </a:extLst>
                      </p:cNvPr>
                      <p:cNvCxnSpPr/>
                      <p:nvPr/>
                    </p:nvCxnSpPr>
                    <p:spPr>
                      <a:xfrm>
                        <a:off x="2470404" y="3582128"/>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 xmlns:a16="http://schemas.microsoft.com/office/drawing/2014/main" id="{D6A1186D-76A2-4237-A32D-B4F572990033}"/>
                          </a:ext>
                        </a:extLst>
                      </p:cNvPr>
                      <p:cNvCxnSpPr>
                        <a:cxnSpLocks/>
                      </p:cNvCxnSpPr>
                      <p:nvPr/>
                    </p:nvCxnSpPr>
                    <p:spPr>
                      <a:xfrm flipH="1" flipV="1">
                        <a:off x="2830314" y="3573664"/>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 xmlns:a16="http://schemas.microsoft.com/office/drawing/2014/main" id="{5E425704-73BC-45A6-B207-81FABC0B672A}"/>
                          </a:ext>
                        </a:extLst>
                      </p:cNvPr>
                      <p:cNvCxnSpPr>
                        <a:cxnSpLocks/>
                      </p:cNvCxnSpPr>
                      <p:nvPr/>
                    </p:nvCxnSpPr>
                    <p:spPr>
                      <a:xfrm flipV="1">
                        <a:off x="2729760" y="3611800"/>
                        <a:ext cx="0" cy="1681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 xmlns:a16="http://schemas.microsoft.com/office/drawing/2014/main" id="{D0E45A75-36AC-4F4E-9491-E077F5C86FF1}"/>
                      </a:ext>
                    </a:extLst>
                  </p:cNvPr>
                  <p:cNvGrpSpPr/>
                  <p:nvPr/>
                </p:nvGrpSpPr>
                <p:grpSpPr>
                  <a:xfrm>
                    <a:off x="3392457" y="2822428"/>
                    <a:ext cx="360000" cy="360000"/>
                    <a:chOff x="2293458" y="2975448"/>
                    <a:chExt cx="900000" cy="900000"/>
                  </a:xfrm>
                </p:grpSpPr>
                <p:sp>
                  <p:nvSpPr>
                    <p:cNvPr id="82" name="Oval 81">
                      <a:extLst>
                        <a:ext uri="{FF2B5EF4-FFF2-40B4-BE49-F238E27FC236}">
                          <a16:creationId xmlns="" xmlns:a16="http://schemas.microsoft.com/office/drawing/2014/main" id="{3EDCF956-F5CE-4E61-B988-7E1E794E8AB5}"/>
                        </a:ext>
                      </a:extLst>
                    </p:cNvPr>
                    <p:cNvSpPr/>
                    <p:nvPr/>
                  </p:nvSpPr>
                  <p:spPr>
                    <a:xfrm>
                      <a:off x="2293458" y="2975448"/>
                      <a:ext cx="900000" cy="900000"/>
                    </a:xfrm>
                    <a:prstGeom prst="ellipse">
                      <a:avLst/>
                    </a:prstGeom>
                    <a:solidFill>
                      <a:srgbClr val="004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3" name="Group 82">
                      <a:extLst>
                        <a:ext uri="{FF2B5EF4-FFF2-40B4-BE49-F238E27FC236}">
                          <a16:creationId xmlns="" xmlns:a16="http://schemas.microsoft.com/office/drawing/2014/main" id="{4FAFA049-5D8B-4B91-A83E-F15A46997232}"/>
                        </a:ext>
                      </a:extLst>
                    </p:cNvPr>
                    <p:cNvGrpSpPr/>
                    <p:nvPr/>
                  </p:nvGrpSpPr>
                  <p:grpSpPr>
                    <a:xfrm>
                      <a:off x="2483698" y="3103801"/>
                      <a:ext cx="540000" cy="664139"/>
                      <a:chOff x="2471666" y="3115833"/>
                      <a:chExt cx="540000" cy="664139"/>
                    </a:xfrm>
                  </p:grpSpPr>
                  <p:pic>
                    <p:nvPicPr>
                      <p:cNvPr id="84" name="Picture 83" descr="A close up of a logo&#10;&#10;Description generated with very high confidence">
                        <a:extLst>
                          <a:ext uri="{FF2B5EF4-FFF2-40B4-BE49-F238E27FC236}">
                            <a16:creationId xmlns="" xmlns:a16="http://schemas.microsoft.com/office/drawing/2014/main" id="{E88E1A42-E010-4A0A-B4AC-9E8E82F8DA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71666" y="3115833"/>
                        <a:ext cx="540000" cy="531494"/>
                      </a:xfrm>
                      <a:prstGeom prst="rect">
                        <a:avLst/>
                      </a:prstGeom>
                    </p:spPr>
                  </p:pic>
                  <p:cxnSp>
                    <p:nvCxnSpPr>
                      <p:cNvPr id="85" name="Straight Arrow Connector 84">
                        <a:extLst>
                          <a:ext uri="{FF2B5EF4-FFF2-40B4-BE49-F238E27FC236}">
                            <a16:creationId xmlns="" xmlns:a16="http://schemas.microsoft.com/office/drawing/2014/main" id="{92E168C1-C0E3-45CF-8A8D-8F8F5328CA61}"/>
                          </a:ext>
                        </a:extLst>
                      </p:cNvPr>
                      <p:cNvCxnSpPr/>
                      <p:nvPr/>
                    </p:nvCxnSpPr>
                    <p:spPr>
                      <a:xfrm>
                        <a:off x="2476356" y="3582127"/>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 xmlns:a16="http://schemas.microsoft.com/office/drawing/2014/main" id="{E05B4E43-A5CD-444C-8DF5-1E02EE470F93}"/>
                          </a:ext>
                        </a:extLst>
                      </p:cNvPr>
                      <p:cNvCxnSpPr>
                        <a:cxnSpLocks/>
                      </p:cNvCxnSpPr>
                      <p:nvPr/>
                    </p:nvCxnSpPr>
                    <p:spPr>
                      <a:xfrm flipH="1" flipV="1">
                        <a:off x="2824361" y="3573665"/>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 xmlns:a16="http://schemas.microsoft.com/office/drawing/2014/main" id="{69B73A1C-E6D6-470F-820D-13BD53485EDF}"/>
                          </a:ext>
                        </a:extLst>
                      </p:cNvPr>
                      <p:cNvCxnSpPr>
                        <a:cxnSpLocks/>
                      </p:cNvCxnSpPr>
                      <p:nvPr/>
                    </p:nvCxnSpPr>
                    <p:spPr>
                      <a:xfrm flipV="1">
                        <a:off x="2741666" y="3611800"/>
                        <a:ext cx="0" cy="1681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5" name="Group 74">
                    <a:extLst>
                      <a:ext uri="{FF2B5EF4-FFF2-40B4-BE49-F238E27FC236}">
                        <a16:creationId xmlns="" xmlns:a16="http://schemas.microsoft.com/office/drawing/2014/main" id="{E3D6891B-CA2E-4BDA-814D-BB4BD5BA6E23}"/>
                      </a:ext>
                    </a:extLst>
                  </p:cNvPr>
                  <p:cNvGrpSpPr/>
                  <p:nvPr/>
                </p:nvGrpSpPr>
                <p:grpSpPr>
                  <a:xfrm>
                    <a:off x="2202597" y="2881347"/>
                    <a:ext cx="360000" cy="360000"/>
                    <a:chOff x="2293458" y="2975448"/>
                    <a:chExt cx="900000" cy="900000"/>
                  </a:xfrm>
                </p:grpSpPr>
                <p:sp>
                  <p:nvSpPr>
                    <p:cNvPr id="76" name="Oval 75">
                      <a:extLst>
                        <a:ext uri="{FF2B5EF4-FFF2-40B4-BE49-F238E27FC236}">
                          <a16:creationId xmlns="" xmlns:a16="http://schemas.microsoft.com/office/drawing/2014/main" id="{67341840-F2A8-4EFB-888C-75E58EBFFE55}"/>
                        </a:ext>
                      </a:extLst>
                    </p:cNvPr>
                    <p:cNvSpPr/>
                    <p:nvPr/>
                  </p:nvSpPr>
                  <p:spPr>
                    <a:xfrm>
                      <a:off x="2293458" y="2975448"/>
                      <a:ext cx="900000" cy="900000"/>
                    </a:xfrm>
                    <a:prstGeom prst="ellipse">
                      <a:avLst/>
                    </a:prstGeom>
                    <a:solidFill>
                      <a:srgbClr val="004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 xmlns:a16="http://schemas.microsoft.com/office/drawing/2014/main" id="{47E41BF7-5C18-4BC8-A761-B0E5D010C4FB}"/>
                        </a:ext>
                      </a:extLst>
                    </p:cNvPr>
                    <p:cNvGrpSpPr/>
                    <p:nvPr/>
                  </p:nvGrpSpPr>
                  <p:grpSpPr>
                    <a:xfrm>
                      <a:off x="2471793" y="3103801"/>
                      <a:ext cx="540000" cy="585964"/>
                      <a:chOff x="2459761" y="3115833"/>
                      <a:chExt cx="540000" cy="585964"/>
                    </a:xfrm>
                  </p:grpSpPr>
                  <p:pic>
                    <p:nvPicPr>
                      <p:cNvPr id="78" name="Picture 77" descr="A close up of a logo&#10;&#10;Description generated with very high confidence">
                        <a:extLst>
                          <a:ext uri="{FF2B5EF4-FFF2-40B4-BE49-F238E27FC236}">
                            <a16:creationId xmlns="" xmlns:a16="http://schemas.microsoft.com/office/drawing/2014/main" id="{1E0A99A6-F76C-4609-83F9-E8048A18489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59761" y="3115833"/>
                        <a:ext cx="540000" cy="531495"/>
                      </a:xfrm>
                      <a:prstGeom prst="rect">
                        <a:avLst/>
                      </a:prstGeom>
                    </p:spPr>
                  </p:pic>
                  <p:cxnSp>
                    <p:nvCxnSpPr>
                      <p:cNvPr id="79" name="Straight Arrow Connector 78">
                        <a:extLst>
                          <a:ext uri="{FF2B5EF4-FFF2-40B4-BE49-F238E27FC236}">
                            <a16:creationId xmlns="" xmlns:a16="http://schemas.microsoft.com/office/drawing/2014/main" id="{FA55403B-D860-4154-B960-8259C40CCBF0}"/>
                          </a:ext>
                        </a:extLst>
                      </p:cNvPr>
                      <p:cNvCxnSpPr>
                        <a:cxnSpLocks/>
                      </p:cNvCxnSpPr>
                      <p:nvPr/>
                    </p:nvCxnSpPr>
                    <p:spPr>
                      <a:xfrm>
                        <a:off x="2565776" y="3592962"/>
                        <a:ext cx="9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 xmlns:a16="http://schemas.microsoft.com/office/drawing/2014/main" id="{FBCA531C-865B-492C-AA5E-DC39545BB073}"/>
                          </a:ext>
                        </a:extLst>
                      </p:cNvPr>
                      <p:cNvCxnSpPr>
                        <a:cxnSpLocks/>
                      </p:cNvCxnSpPr>
                      <p:nvPr/>
                    </p:nvCxnSpPr>
                    <p:spPr>
                      <a:xfrm flipH="1" flipV="1">
                        <a:off x="2797809" y="3584500"/>
                        <a:ext cx="9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 xmlns:a16="http://schemas.microsoft.com/office/drawing/2014/main" id="{5FEABD1C-3886-4E31-84E5-9FB96D2D8AFB}"/>
                          </a:ext>
                        </a:extLst>
                      </p:cNvPr>
                      <p:cNvCxnSpPr>
                        <a:cxnSpLocks/>
                      </p:cNvCxnSpPr>
                      <p:nvPr/>
                    </p:nvCxnSpPr>
                    <p:spPr>
                      <a:xfrm flipV="1">
                        <a:off x="2718926" y="3611797"/>
                        <a:ext cx="0" cy="90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grpSp>
        </p:grpSp>
        <p:sp>
          <p:nvSpPr>
            <p:cNvPr id="143" name="TextBox 142">
              <a:extLst>
                <a:ext uri="{FF2B5EF4-FFF2-40B4-BE49-F238E27FC236}">
                  <a16:creationId xmlns="" xmlns:a16="http://schemas.microsoft.com/office/drawing/2014/main" id="{0E7A5CD2-4C2D-4C33-B0F1-AF1B066FFC52}"/>
                </a:ext>
              </a:extLst>
            </p:cNvPr>
            <p:cNvSpPr txBox="1"/>
            <p:nvPr/>
          </p:nvSpPr>
          <p:spPr>
            <a:xfrm>
              <a:off x="5202927" y="5828841"/>
              <a:ext cx="2205762" cy="277000"/>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License Authority</a:t>
              </a:r>
            </a:p>
          </p:txBody>
        </p:sp>
      </p:grpSp>
      <p:sp>
        <p:nvSpPr>
          <p:cNvPr id="145" name="TextBox 144">
            <a:extLst>
              <a:ext uri="{FF2B5EF4-FFF2-40B4-BE49-F238E27FC236}">
                <a16:creationId xmlns="" xmlns:a16="http://schemas.microsoft.com/office/drawing/2014/main" id="{EEF4DD08-591E-45EF-B14A-EA0BC6B4D47D}"/>
              </a:ext>
            </a:extLst>
          </p:cNvPr>
          <p:cNvSpPr txBox="1"/>
          <p:nvPr/>
        </p:nvSpPr>
        <p:spPr>
          <a:xfrm rot="19095885">
            <a:off x="4666679" y="2661477"/>
            <a:ext cx="1175644" cy="276999"/>
          </a:xfrm>
          <a:prstGeom prst="rect">
            <a:avLst/>
          </a:prstGeom>
          <a:noFill/>
        </p:spPr>
        <p:txBody>
          <a:bodyPr wrap="square" rtlCol="0">
            <a:spAutoFit/>
          </a:bodyPr>
          <a:lstStyle/>
          <a:p>
            <a:r>
              <a:rPr lang="en-US" sz="1200" b="1" dirty="0">
                <a:solidFill>
                  <a:schemeClr val="bg2">
                    <a:lumMod val="25000"/>
                  </a:schemeClr>
                </a:solidFill>
                <a:latin typeface="Century Gothic" panose="020B0502020202020204" pitchFamily="34" charset="0"/>
              </a:rPr>
              <a:t>Peer-to-Peer</a:t>
            </a:r>
            <a:endParaRPr lang="en-IN" sz="1200" b="1" dirty="0">
              <a:solidFill>
                <a:schemeClr val="bg2">
                  <a:lumMod val="25000"/>
                </a:schemeClr>
              </a:solidFill>
              <a:latin typeface="Century Gothic" panose="020B0502020202020204" pitchFamily="34" charset="0"/>
            </a:endParaRPr>
          </a:p>
        </p:txBody>
      </p:sp>
      <p:sp>
        <p:nvSpPr>
          <p:cNvPr id="146" name="TextBox 145">
            <a:extLst>
              <a:ext uri="{FF2B5EF4-FFF2-40B4-BE49-F238E27FC236}">
                <a16:creationId xmlns="" xmlns:a16="http://schemas.microsoft.com/office/drawing/2014/main" id="{F55C71AD-60E1-4C6B-8FDD-837F009E6E8F}"/>
              </a:ext>
            </a:extLst>
          </p:cNvPr>
          <p:cNvSpPr txBox="1"/>
          <p:nvPr/>
        </p:nvSpPr>
        <p:spPr>
          <a:xfrm rot="2938541">
            <a:off x="6405191" y="2850340"/>
            <a:ext cx="1528588" cy="276999"/>
          </a:xfrm>
          <a:prstGeom prst="rect">
            <a:avLst/>
          </a:prstGeom>
          <a:noFill/>
        </p:spPr>
        <p:txBody>
          <a:bodyPr wrap="square" rtlCol="0">
            <a:spAutoFit/>
          </a:bodyPr>
          <a:lstStyle/>
          <a:p>
            <a:r>
              <a:rPr lang="en-US" sz="1200" b="1" dirty="0">
                <a:solidFill>
                  <a:schemeClr val="bg2">
                    <a:lumMod val="25000"/>
                  </a:schemeClr>
                </a:solidFill>
                <a:latin typeface="Century Gothic" panose="020B0502020202020204" pitchFamily="34" charset="0"/>
              </a:rPr>
              <a:t>No Intermediary</a:t>
            </a:r>
            <a:endParaRPr lang="en-IN" sz="1200" b="1" dirty="0">
              <a:solidFill>
                <a:schemeClr val="bg2">
                  <a:lumMod val="25000"/>
                </a:schemeClr>
              </a:solidFill>
              <a:latin typeface="Century Gothic" panose="020B0502020202020204" pitchFamily="34" charset="0"/>
            </a:endParaRPr>
          </a:p>
        </p:txBody>
      </p:sp>
      <p:sp>
        <p:nvSpPr>
          <p:cNvPr id="147" name="TextBox 146">
            <a:extLst>
              <a:ext uri="{FF2B5EF4-FFF2-40B4-BE49-F238E27FC236}">
                <a16:creationId xmlns="" xmlns:a16="http://schemas.microsoft.com/office/drawing/2014/main" id="{6B1CD500-EB42-414D-A296-B04DEAA67567}"/>
              </a:ext>
            </a:extLst>
          </p:cNvPr>
          <p:cNvSpPr txBox="1"/>
          <p:nvPr/>
        </p:nvSpPr>
        <p:spPr>
          <a:xfrm rot="18406785">
            <a:off x="6710192" y="4499672"/>
            <a:ext cx="1010576" cy="276999"/>
          </a:xfrm>
          <a:prstGeom prst="rect">
            <a:avLst/>
          </a:prstGeom>
          <a:noFill/>
        </p:spPr>
        <p:txBody>
          <a:bodyPr wrap="square" rtlCol="0">
            <a:spAutoFit/>
          </a:bodyPr>
          <a:lstStyle/>
          <a:p>
            <a:r>
              <a:rPr lang="en-US" sz="1200" b="1" dirty="0">
                <a:solidFill>
                  <a:schemeClr val="bg2">
                    <a:lumMod val="25000"/>
                  </a:schemeClr>
                </a:solidFill>
                <a:latin typeface="Century Gothic" panose="020B0502020202020204" pitchFamily="34" charset="0"/>
              </a:rPr>
              <a:t>Consensus</a:t>
            </a:r>
            <a:endParaRPr lang="en-IN" sz="1200" b="1" dirty="0">
              <a:solidFill>
                <a:schemeClr val="bg2">
                  <a:lumMod val="25000"/>
                </a:schemeClr>
              </a:solidFill>
              <a:latin typeface="Century Gothic" panose="020B0502020202020204" pitchFamily="34" charset="0"/>
            </a:endParaRPr>
          </a:p>
        </p:txBody>
      </p:sp>
      <p:sp>
        <p:nvSpPr>
          <p:cNvPr id="148" name="TextBox 147">
            <a:extLst>
              <a:ext uri="{FF2B5EF4-FFF2-40B4-BE49-F238E27FC236}">
                <a16:creationId xmlns="" xmlns:a16="http://schemas.microsoft.com/office/drawing/2014/main" id="{EA4769C4-E0A7-48CC-8D60-D1F59A046767}"/>
              </a:ext>
            </a:extLst>
          </p:cNvPr>
          <p:cNvSpPr txBox="1"/>
          <p:nvPr/>
        </p:nvSpPr>
        <p:spPr>
          <a:xfrm rot="2673670">
            <a:off x="4625245" y="4578566"/>
            <a:ext cx="1120028" cy="276999"/>
          </a:xfrm>
          <a:prstGeom prst="rect">
            <a:avLst/>
          </a:prstGeom>
          <a:noFill/>
        </p:spPr>
        <p:txBody>
          <a:bodyPr wrap="square" rtlCol="0">
            <a:spAutoFit/>
          </a:bodyPr>
          <a:lstStyle/>
          <a:p>
            <a:r>
              <a:rPr lang="en-US" sz="1200" b="1" dirty="0">
                <a:solidFill>
                  <a:schemeClr val="bg2">
                    <a:lumMod val="25000"/>
                  </a:schemeClr>
                </a:solidFill>
                <a:latin typeface="Century Gothic" panose="020B0502020202020204" pitchFamily="34" charset="0"/>
              </a:rPr>
              <a:t>Immutability</a:t>
            </a:r>
            <a:endParaRPr lang="en-IN" sz="1200" b="1" dirty="0">
              <a:solidFill>
                <a:schemeClr val="bg2">
                  <a:lumMod val="25000"/>
                </a:schemeClr>
              </a:solidFill>
              <a:latin typeface="Century Gothic" panose="020B0502020202020204" pitchFamily="34" charset="0"/>
            </a:endParaRPr>
          </a:p>
        </p:txBody>
      </p:sp>
      <p:sp>
        <p:nvSpPr>
          <p:cNvPr id="118" name="Rectangle 117"/>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USE CASE 1</a:t>
            </a:r>
            <a:endParaRPr lang="en-US" sz="2800" dirty="0">
              <a:solidFill>
                <a:srgbClr val="002060"/>
              </a:solidFill>
            </a:endParaRPr>
          </a:p>
        </p:txBody>
      </p:sp>
      <p:sp>
        <p:nvSpPr>
          <p:cNvPr id="119" name="Rectangle 118"/>
          <p:cNvSpPr/>
          <p:nvPr/>
        </p:nvSpPr>
        <p:spPr>
          <a:xfrm>
            <a:off x="0" y="868441"/>
            <a:ext cx="12191999" cy="369332"/>
          </a:xfrm>
          <a:prstGeom prst="rect">
            <a:avLst/>
          </a:prstGeom>
        </p:spPr>
        <p:txBody>
          <a:bodyPr wrap="square">
            <a:spAutoFit/>
          </a:bodyPr>
          <a:lstStyle/>
          <a:p>
            <a:pPr algn="ctr"/>
            <a:r>
              <a:rPr lang="en-US" spc="800" dirty="0" smtClean="0">
                <a:solidFill>
                  <a:srgbClr val="1FBECA"/>
                </a:solidFill>
                <a:latin typeface="Eurostile" charset="0"/>
                <a:ea typeface="Eurostile" charset="0"/>
                <a:cs typeface="Eurostile" charset="0"/>
              </a:rPr>
              <a:t>CAR TRADE</a:t>
            </a:r>
            <a:endParaRPr lang="en-US" spc="800" dirty="0">
              <a:solidFill>
                <a:srgbClr val="1FBECA"/>
              </a:solidFill>
              <a:latin typeface="Eurostile" charset="0"/>
              <a:ea typeface="Eurostile" charset="0"/>
              <a:cs typeface="Eurostile" charset="0"/>
            </a:endParaRPr>
          </a:p>
        </p:txBody>
      </p:sp>
    </p:spTree>
    <p:extLst>
      <p:ext uri="{BB962C8B-B14F-4D97-AF65-F5344CB8AC3E}">
        <p14:creationId xmlns:p14="http://schemas.microsoft.com/office/powerpoint/2010/main" val="30923981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435A9E8F-EE15-4C70-9896-09C232F7EE80}"/>
              </a:ext>
            </a:extLst>
          </p:cNvPr>
          <p:cNvGrpSpPr/>
          <p:nvPr/>
        </p:nvGrpSpPr>
        <p:grpSpPr>
          <a:xfrm>
            <a:off x="3055826" y="1826606"/>
            <a:ext cx="6483628" cy="4143828"/>
            <a:chOff x="909774" y="2359423"/>
            <a:chExt cx="6483628" cy="4143828"/>
          </a:xfrm>
        </p:grpSpPr>
        <p:grpSp>
          <p:nvGrpSpPr>
            <p:cNvPr id="5" name="Group 4">
              <a:extLst>
                <a:ext uri="{FF2B5EF4-FFF2-40B4-BE49-F238E27FC236}">
                  <a16:creationId xmlns="" xmlns:a16="http://schemas.microsoft.com/office/drawing/2014/main" id="{8970D8E0-B76E-48FE-BE70-9D46F87D21F9}"/>
                </a:ext>
              </a:extLst>
            </p:cNvPr>
            <p:cNvGrpSpPr/>
            <p:nvPr/>
          </p:nvGrpSpPr>
          <p:grpSpPr>
            <a:xfrm>
              <a:off x="909774" y="2359423"/>
              <a:ext cx="6483628" cy="4143828"/>
              <a:chOff x="732353" y="2194180"/>
              <a:chExt cx="6483628" cy="4143828"/>
            </a:xfrm>
          </p:grpSpPr>
          <p:sp>
            <p:nvSpPr>
              <p:cNvPr id="9" name="TextBox 8">
                <a:extLst>
                  <a:ext uri="{FF2B5EF4-FFF2-40B4-BE49-F238E27FC236}">
                    <a16:creationId xmlns="" xmlns:a16="http://schemas.microsoft.com/office/drawing/2014/main" id="{3FA1E038-B2EB-4DCC-9352-9D36E2143B61}"/>
                  </a:ext>
                </a:extLst>
              </p:cNvPr>
              <p:cNvSpPr txBox="1"/>
              <p:nvPr/>
            </p:nvSpPr>
            <p:spPr>
              <a:xfrm>
                <a:off x="2940185" y="2194180"/>
                <a:ext cx="1584940" cy="276999"/>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Physician</a:t>
                </a:r>
                <a:endParaRPr lang="en-IN" sz="1200" dirty="0">
                  <a:solidFill>
                    <a:schemeClr val="bg2">
                      <a:lumMod val="25000"/>
                    </a:schemeClr>
                  </a:solidFill>
                  <a:latin typeface="Century Gothic" panose="020B0502020202020204" pitchFamily="34" charset="0"/>
                </a:endParaRPr>
              </a:p>
            </p:txBody>
          </p:sp>
          <p:sp>
            <p:nvSpPr>
              <p:cNvPr id="10" name="TextBox 9">
                <a:extLst>
                  <a:ext uri="{FF2B5EF4-FFF2-40B4-BE49-F238E27FC236}">
                    <a16:creationId xmlns="" xmlns:a16="http://schemas.microsoft.com/office/drawing/2014/main" id="{722156E7-3962-4673-9728-B8DBB78B5F55}"/>
                  </a:ext>
                </a:extLst>
              </p:cNvPr>
              <p:cNvSpPr txBox="1"/>
              <p:nvPr/>
            </p:nvSpPr>
            <p:spPr>
              <a:xfrm>
                <a:off x="4990529" y="2897302"/>
                <a:ext cx="1755648" cy="276999"/>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Pharmacy</a:t>
                </a:r>
                <a:endParaRPr lang="en-IN" sz="1200" dirty="0">
                  <a:solidFill>
                    <a:schemeClr val="bg2">
                      <a:lumMod val="25000"/>
                    </a:schemeClr>
                  </a:solidFill>
                  <a:latin typeface="Century Gothic" panose="020B0502020202020204" pitchFamily="34" charset="0"/>
                </a:endParaRPr>
              </a:p>
            </p:txBody>
          </p:sp>
          <p:sp>
            <p:nvSpPr>
              <p:cNvPr id="11" name="TextBox 10">
                <a:extLst>
                  <a:ext uri="{FF2B5EF4-FFF2-40B4-BE49-F238E27FC236}">
                    <a16:creationId xmlns="" xmlns:a16="http://schemas.microsoft.com/office/drawing/2014/main" id="{8E6433AA-150C-4597-91CB-34D76BDE3485}"/>
                  </a:ext>
                </a:extLst>
              </p:cNvPr>
              <p:cNvSpPr txBox="1"/>
              <p:nvPr/>
            </p:nvSpPr>
            <p:spPr>
              <a:xfrm>
                <a:off x="5460333" y="4438361"/>
                <a:ext cx="1755648" cy="276999"/>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Drug Manufacturers</a:t>
                </a:r>
                <a:endParaRPr lang="en-IN" sz="1200" dirty="0">
                  <a:solidFill>
                    <a:schemeClr val="bg2">
                      <a:lumMod val="25000"/>
                    </a:schemeClr>
                  </a:solidFill>
                  <a:latin typeface="Century Gothic" panose="020B0502020202020204" pitchFamily="34" charset="0"/>
                </a:endParaRPr>
              </a:p>
            </p:txBody>
          </p:sp>
          <p:sp>
            <p:nvSpPr>
              <p:cNvPr id="12" name="TextBox 11">
                <a:extLst>
                  <a:ext uri="{FF2B5EF4-FFF2-40B4-BE49-F238E27FC236}">
                    <a16:creationId xmlns="" xmlns:a16="http://schemas.microsoft.com/office/drawing/2014/main" id="{7DC75F93-64A1-4D7F-9EF8-28DAD19FDFBC}"/>
                  </a:ext>
                </a:extLst>
              </p:cNvPr>
              <p:cNvSpPr txBox="1"/>
              <p:nvPr/>
            </p:nvSpPr>
            <p:spPr>
              <a:xfrm>
                <a:off x="4879235" y="5752517"/>
                <a:ext cx="1755648" cy="276999"/>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Hospitals</a:t>
                </a:r>
              </a:p>
            </p:txBody>
          </p:sp>
          <p:sp>
            <p:nvSpPr>
              <p:cNvPr id="13" name="TextBox 12">
                <a:extLst>
                  <a:ext uri="{FF2B5EF4-FFF2-40B4-BE49-F238E27FC236}">
                    <a16:creationId xmlns="" xmlns:a16="http://schemas.microsoft.com/office/drawing/2014/main" id="{6C86557B-3BA1-4FDC-995C-2606C93A7974}"/>
                  </a:ext>
                </a:extLst>
              </p:cNvPr>
              <p:cNvSpPr txBox="1"/>
              <p:nvPr/>
            </p:nvSpPr>
            <p:spPr>
              <a:xfrm>
                <a:off x="956645" y="5812806"/>
                <a:ext cx="1755648" cy="276999"/>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Diagnostic Labs</a:t>
                </a:r>
              </a:p>
            </p:txBody>
          </p:sp>
          <p:sp>
            <p:nvSpPr>
              <p:cNvPr id="14" name="TextBox 13">
                <a:extLst>
                  <a:ext uri="{FF2B5EF4-FFF2-40B4-BE49-F238E27FC236}">
                    <a16:creationId xmlns="" xmlns:a16="http://schemas.microsoft.com/office/drawing/2014/main" id="{775BC031-37AD-4849-B12F-D8262A593C0E}"/>
                  </a:ext>
                </a:extLst>
              </p:cNvPr>
              <p:cNvSpPr txBox="1"/>
              <p:nvPr/>
            </p:nvSpPr>
            <p:spPr>
              <a:xfrm>
                <a:off x="732353" y="4438361"/>
                <a:ext cx="1755648" cy="276999"/>
              </a:xfrm>
              <a:prstGeom prst="rect">
                <a:avLst/>
              </a:prstGeom>
              <a:noFill/>
            </p:spPr>
            <p:txBody>
              <a:bodyPr wrap="square" rtlCol="0">
                <a:spAutoFit/>
              </a:bodyPr>
              <a:lstStyle/>
              <a:p>
                <a:r>
                  <a:rPr lang="en-US" sz="1200" dirty="0">
                    <a:solidFill>
                      <a:schemeClr val="bg2">
                        <a:lumMod val="25000"/>
                      </a:schemeClr>
                    </a:solidFill>
                    <a:latin typeface="Century Gothic" panose="020B0502020202020204" pitchFamily="34" charset="0"/>
                  </a:rPr>
                  <a:t>Insurance</a:t>
                </a:r>
              </a:p>
            </p:txBody>
          </p:sp>
          <p:sp>
            <p:nvSpPr>
              <p:cNvPr id="15" name="TextBox 14">
                <a:extLst>
                  <a:ext uri="{FF2B5EF4-FFF2-40B4-BE49-F238E27FC236}">
                    <a16:creationId xmlns="" xmlns:a16="http://schemas.microsoft.com/office/drawing/2014/main" id="{42922E64-7251-49DF-8462-37A5E8B2B45B}"/>
                  </a:ext>
                </a:extLst>
              </p:cNvPr>
              <p:cNvSpPr txBox="1"/>
              <p:nvPr/>
            </p:nvSpPr>
            <p:spPr>
              <a:xfrm>
                <a:off x="890634" y="2897062"/>
                <a:ext cx="1745649" cy="276999"/>
              </a:xfrm>
              <a:prstGeom prst="rect">
                <a:avLst/>
              </a:prstGeom>
              <a:noFill/>
            </p:spPr>
            <p:txBody>
              <a:bodyPr wrap="square" rtlCol="0">
                <a:spAutoFit/>
              </a:bodyPr>
              <a:lstStyle/>
              <a:p>
                <a:r>
                  <a:rPr lang="en-US" sz="1200" dirty="0">
                    <a:solidFill>
                      <a:schemeClr val="bg2">
                        <a:lumMod val="25000"/>
                      </a:schemeClr>
                    </a:solidFill>
                    <a:latin typeface="Century Gothic" charset="0"/>
                  </a:rPr>
                  <a:t>IoT devices</a:t>
                </a:r>
              </a:p>
            </p:txBody>
          </p:sp>
          <p:grpSp>
            <p:nvGrpSpPr>
              <p:cNvPr id="16" name="Group 15">
                <a:extLst>
                  <a:ext uri="{FF2B5EF4-FFF2-40B4-BE49-F238E27FC236}">
                    <a16:creationId xmlns="" xmlns:a16="http://schemas.microsoft.com/office/drawing/2014/main" id="{C3DD37F9-3EE3-4C2D-883A-976437AB0792}"/>
                  </a:ext>
                </a:extLst>
              </p:cNvPr>
              <p:cNvGrpSpPr/>
              <p:nvPr/>
            </p:nvGrpSpPr>
            <p:grpSpPr>
              <a:xfrm>
                <a:off x="1602417" y="2677222"/>
                <a:ext cx="3831080" cy="3660786"/>
                <a:chOff x="1075638" y="1626306"/>
                <a:chExt cx="3831080" cy="3660786"/>
              </a:xfrm>
            </p:grpSpPr>
            <p:grpSp>
              <p:nvGrpSpPr>
                <p:cNvPr id="17" name="Group 16">
                  <a:extLst>
                    <a:ext uri="{FF2B5EF4-FFF2-40B4-BE49-F238E27FC236}">
                      <a16:creationId xmlns="" xmlns:a16="http://schemas.microsoft.com/office/drawing/2014/main" id="{23177CC0-21CA-41C5-AD37-F2D3E00F0D17}"/>
                    </a:ext>
                  </a:extLst>
                </p:cNvPr>
                <p:cNvGrpSpPr/>
                <p:nvPr/>
              </p:nvGrpSpPr>
              <p:grpSpPr>
                <a:xfrm>
                  <a:off x="1075638" y="1626306"/>
                  <a:ext cx="3831080" cy="3660786"/>
                  <a:chOff x="1075638" y="1626306"/>
                  <a:chExt cx="3831080" cy="3660786"/>
                </a:xfrm>
              </p:grpSpPr>
              <p:sp>
                <p:nvSpPr>
                  <p:cNvPr id="70" name="Oval 69">
                    <a:extLst>
                      <a:ext uri="{FF2B5EF4-FFF2-40B4-BE49-F238E27FC236}">
                        <a16:creationId xmlns="" xmlns:a16="http://schemas.microsoft.com/office/drawing/2014/main" id="{048D4234-E6FA-4662-B362-88166F0AB723}"/>
                      </a:ext>
                    </a:extLst>
                  </p:cNvPr>
                  <p:cNvSpPr/>
                  <p:nvPr/>
                </p:nvSpPr>
                <p:spPr>
                  <a:xfrm>
                    <a:off x="1561076" y="2070054"/>
                    <a:ext cx="2880000" cy="2880000"/>
                  </a:xfrm>
                  <a:prstGeom prst="ellipse">
                    <a:avLst/>
                  </a:prstGeom>
                  <a:noFill/>
                  <a:ln>
                    <a:solidFill>
                      <a:srgbClr val="1FBE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 xmlns:a16="http://schemas.microsoft.com/office/drawing/2014/main" id="{E3D58E97-BBE0-42E5-B967-6F860570C5EF}"/>
                      </a:ext>
                    </a:extLst>
                  </p:cNvPr>
                  <p:cNvSpPr/>
                  <p:nvPr/>
                </p:nvSpPr>
                <p:spPr>
                  <a:xfrm>
                    <a:off x="1075638" y="3505137"/>
                    <a:ext cx="900000" cy="900000"/>
                  </a:xfrm>
                  <a:prstGeom prst="ellipse">
                    <a:avLst/>
                  </a:prstGeom>
                  <a:solidFill>
                    <a:srgbClr val="728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 xmlns:a16="http://schemas.microsoft.com/office/drawing/2014/main" id="{36769A39-79FC-4980-8A05-F197F2A4FDE0}"/>
                      </a:ext>
                    </a:extLst>
                  </p:cNvPr>
                  <p:cNvSpPr/>
                  <p:nvPr/>
                </p:nvSpPr>
                <p:spPr>
                  <a:xfrm>
                    <a:off x="1941161" y="4387092"/>
                    <a:ext cx="900000" cy="900000"/>
                  </a:xfrm>
                  <a:prstGeom prst="ellipse">
                    <a:avLst/>
                  </a:prstGeom>
                  <a:solidFill>
                    <a:srgbClr val="192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a:extLst>
                      <a:ext uri="{FF2B5EF4-FFF2-40B4-BE49-F238E27FC236}">
                        <a16:creationId xmlns="" xmlns:a16="http://schemas.microsoft.com/office/drawing/2014/main" id="{98276FED-61F9-46B8-9A46-4D6D1F7DA17A}"/>
                      </a:ext>
                    </a:extLst>
                  </p:cNvPr>
                  <p:cNvSpPr/>
                  <p:nvPr/>
                </p:nvSpPr>
                <p:spPr>
                  <a:xfrm>
                    <a:off x="4006718" y="3228517"/>
                    <a:ext cx="900000" cy="900000"/>
                  </a:xfrm>
                  <a:prstGeom prst="ellipse">
                    <a:avLst/>
                  </a:prstGeom>
                  <a:solidFill>
                    <a:srgbClr val="1FB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 xmlns:a16="http://schemas.microsoft.com/office/drawing/2014/main" id="{F4FBB5E0-D493-4244-81AE-CC01AE48CAE6}"/>
                      </a:ext>
                    </a:extLst>
                  </p:cNvPr>
                  <p:cNvSpPr/>
                  <p:nvPr/>
                </p:nvSpPr>
                <p:spPr>
                  <a:xfrm>
                    <a:off x="3701648" y="2041508"/>
                    <a:ext cx="900000" cy="900000"/>
                  </a:xfrm>
                  <a:prstGeom prst="ellipse">
                    <a:avLst/>
                  </a:prstGeom>
                  <a:solidFill>
                    <a:srgbClr val="064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 xmlns:a16="http://schemas.microsoft.com/office/drawing/2014/main" id="{CEB207E9-F292-4F45-B6CB-EEC0555ED323}"/>
                      </a:ext>
                    </a:extLst>
                  </p:cNvPr>
                  <p:cNvSpPr/>
                  <p:nvPr/>
                </p:nvSpPr>
                <p:spPr>
                  <a:xfrm>
                    <a:off x="2384342" y="1626306"/>
                    <a:ext cx="900000" cy="900000"/>
                  </a:xfrm>
                  <a:prstGeom prst="ellipse">
                    <a:avLst/>
                  </a:prstGeom>
                  <a:solidFill>
                    <a:srgbClr val="009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Oval 82">
                    <a:extLst>
                      <a:ext uri="{FF2B5EF4-FFF2-40B4-BE49-F238E27FC236}">
                        <a16:creationId xmlns="" xmlns:a16="http://schemas.microsoft.com/office/drawing/2014/main" id="{DCDA8055-0195-4D1D-A51B-7E630FED8308}"/>
                      </a:ext>
                    </a:extLst>
                  </p:cNvPr>
                  <p:cNvSpPr/>
                  <p:nvPr/>
                </p:nvSpPr>
                <p:spPr>
                  <a:xfrm>
                    <a:off x="3294208" y="4228488"/>
                    <a:ext cx="900000" cy="900000"/>
                  </a:xfrm>
                  <a:prstGeom prst="ellipse">
                    <a:avLst/>
                  </a:prstGeom>
                  <a:solidFill>
                    <a:srgbClr val="6DC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Oval 77">
                    <a:extLst>
                      <a:ext uri="{FF2B5EF4-FFF2-40B4-BE49-F238E27FC236}">
                        <a16:creationId xmlns="" xmlns:a16="http://schemas.microsoft.com/office/drawing/2014/main" id="{2A9AF280-85B1-4D2A-B8D1-8EEE33C6E5B2}"/>
                      </a:ext>
                    </a:extLst>
                  </p:cNvPr>
                  <p:cNvSpPr/>
                  <p:nvPr/>
                </p:nvSpPr>
                <p:spPr>
                  <a:xfrm>
                    <a:off x="1184874" y="2269192"/>
                    <a:ext cx="900000" cy="900000"/>
                  </a:xfrm>
                  <a:prstGeom prst="ellipse">
                    <a:avLst/>
                  </a:prstGeom>
                  <a:solidFill>
                    <a:srgbClr val="004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 xmlns:a16="http://schemas.microsoft.com/office/drawing/2014/main" id="{691CA33A-7EA3-47C4-AE9F-4049894D8DD7}"/>
                    </a:ext>
                  </a:extLst>
                </p:cNvPr>
                <p:cNvGrpSpPr/>
                <p:nvPr/>
              </p:nvGrpSpPr>
              <p:grpSpPr>
                <a:xfrm>
                  <a:off x="2102925" y="2596933"/>
                  <a:ext cx="1747745" cy="1717947"/>
                  <a:chOff x="2144510" y="2555502"/>
                  <a:chExt cx="1747745" cy="1717947"/>
                </a:xfrm>
              </p:grpSpPr>
              <p:sp>
                <p:nvSpPr>
                  <p:cNvPr id="19" name="Oval 18">
                    <a:extLst>
                      <a:ext uri="{FF2B5EF4-FFF2-40B4-BE49-F238E27FC236}">
                        <a16:creationId xmlns="" xmlns:a16="http://schemas.microsoft.com/office/drawing/2014/main" id="{6FB1C9C1-AC2C-4229-BA3C-9FAA264F0EA1}"/>
                      </a:ext>
                    </a:extLst>
                  </p:cNvPr>
                  <p:cNvSpPr/>
                  <p:nvPr/>
                </p:nvSpPr>
                <p:spPr>
                  <a:xfrm>
                    <a:off x="2300629" y="2717708"/>
                    <a:ext cx="1440000" cy="1440000"/>
                  </a:xfrm>
                  <a:prstGeom prst="ellipse">
                    <a:avLst/>
                  </a:prstGeom>
                  <a:noFill/>
                  <a:ln>
                    <a:solidFill>
                      <a:srgbClr val="1FBE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 xmlns:a16="http://schemas.microsoft.com/office/drawing/2014/main" id="{0F5D3C6D-F6B4-4738-9027-082E83EDC0D0}"/>
                      </a:ext>
                    </a:extLst>
                  </p:cNvPr>
                  <p:cNvGrpSpPr/>
                  <p:nvPr/>
                </p:nvGrpSpPr>
                <p:grpSpPr>
                  <a:xfrm>
                    <a:off x="2801191" y="2555502"/>
                    <a:ext cx="360000" cy="360000"/>
                    <a:chOff x="2293458" y="2975448"/>
                    <a:chExt cx="900000" cy="900000"/>
                  </a:xfrm>
                </p:grpSpPr>
                <p:sp>
                  <p:nvSpPr>
                    <p:cNvPr id="64" name="Oval 63">
                      <a:extLst>
                        <a:ext uri="{FF2B5EF4-FFF2-40B4-BE49-F238E27FC236}">
                          <a16:creationId xmlns="" xmlns:a16="http://schemas.microsoft.com/office/drawing/2014/main" id="{E8DDEEF2-B575-41B2-A8D6-7A4FFD1DB7F3}"/>
                        </a:ext>
                      </a:extLst>
                    </p:cNvPr>
                    <p:cNvSpPr/>
                    <p:nvPr/>
                  </p:nvSpPr>
                  <p:spPr>
                    <a:xfrm>
                      <a:off x="2293458" y="2975448"/>
                      <a:ext cx="900000" cy="900000"/>
                    </a:xfrm>
                    <a:prstGeom prst="ellipse">
                      <a:avLst/>
                    </a:prstGeom>
                    <a:solidFill>
                      <a:srgbClr val="004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5" name="Group 64">
                      <a:extLst>
                        <a:ext uri="{FF2B5EF4-FFF2-40B4-BE49-F238E27FC236}">
                          <a16:creationId xmlns="" xmlns:a16="http://schemas.microsoft.com/office/drawing/2014/main" id="{11FDF482-6A98-4DF1-8C69-3660C0FF28F6}"/>
                        </a:ext>
                      </a:extLst>
                    </p:cNvPr>
                    <p:cNvGrpSpPr/>
                    <p:nvPr/>
                  </p:nvGrpSpPr>
                  <p:grpSpPr>
                    <a:xfrm>
                      <a:off x="2482436" y="3103800"/>
                      <a:ext cx="541262" cy="664140"/>
                      <a:chOff x="2470404" y="3115832"/>
                      <a:chExt cx="541262" cy="664140"/>
                    </a:xfrm>
                  </p:grpSpPr>
                  <p:pic>
                    <p:nvPicPr>
                      <p:cNvPr id="66" name="Picture 65" descr="A close up of a logo&#10;&#10;Description generated with very high confidence">
                        <a:extLst>
                          <a:ext uri="{FF2B5EF4-FFF2-40B4-BE49-F238E27FC236}">
                            <a16:creationId xmlns="" xmlns:a16="http://schemas.microsoft.com/office/drawing/2014/main" id="{81061B1A-26E9-4E14-B5AB-A887128068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666" y="3115832"/>
                        <a:ext cx="540000" cy="531493"/>
                      </a:xfrm>
                      <a:prstGeom prst="rect">
                        <a:avLst/>
                      </a:prstGeom>
                    </p:spPr>
                  </p:pic>
                  <p:cxnSp>
                    <p:nvCxnSpPr>
                      <p:cNvPr id="67" name="Straight Arrow Connector 66">
                        <a:extLst>
                          <a:ext uri="{FF2B5EF4-FFF2-40B4-BE49-F238E27FC236}">
                            <a16:creationId xmlns="" xmlns:a16="http://schemas.microsoft.com/office/drawing/2014/main" id="{7A8A02DB-4D48-4DF7-94C7-A3F1F521590E}"/>
                          </a:ext>
                        </a:extLst>
                      </p:cNvPr>
                      <p:cNvCxnSpPr/>
                      <p:nvPr/>
                    </p:nvCxnSpPr>
                    <p:spPr>
                      <a:xfrm>
                        <a:off x="2470404" y="3582128"/>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 xmlns:a16="http://schemas.microsoft.com/office/drawing/2014/main" id="{7942660B-1CAE-44B7-92D3-2F41EEB3E8F8}"/>
                          </a:ext>
                        </a:extLst>
                      </p:cNvPr>
                      <p:cNvCxnSpPr>
                        <a:cxnSpLocks/>
                      </p:cNvCxnSpPr>
                      <p:nvPr/>
                    </p:nvCxnSpPr>
                    <p:spPr>
                      <a:xfrm flipH="1" flipV="1">
                        <a:off x="2824361" y="3573665"/>
                        <a:ext cx="9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 xmlns:a16="http://schemas.microsoft.com/office/drawing/2014/main" id="{3A15F94B-0A54-4EFB-B0E9-443BDB1B3FAF}"/>
                          </a:ext>
                        </a:extLst>
                      </p:cNvPr>
                      <p:cNvCxnSpPr>
                        <a:cxnSpLocks/>
                      </p:cNvCxnSpPr>
                      <p:nvPr/>
                    </p:nvCxnSpPr>
                    <p:spPr>
                      <a:xfrm flipV="1">
                        <a:off x="2741664" y="3611799"/>
                        <a:ext cx="0" cy="168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 xmlns:a16="http://schemas.microsoft.com/office/drawing/2014/main" id="{332125A3-1D5A-46F2-8C1A-33728FCC066D}"/>
                      </a:ext>
                    </a:extLst>
                  </p:cNvPr>
                  <p:cNvGrpSpPr/>
                  <p:nvPr/>
                </p:nvGrpSpPr>
                <p:grpSpPr>
                  <a:xfrm>
                    <a:off x="2516728" y="3913449"/>
                    <a:ext cx="360000" cy="360000"/>
                    <a:chOff x="2293458" y="2975448"/>
                    <a:chExt cx="900000" cy="900000"/>
                  </a:xfrm>
                </p:grpSpPr>
                <p:sp>
                  <p:nvSpPr>
                    <p:cNvPr id="58" name="Oval 57">
                      <a:extLst>
                        <a:ext uri="{FF2B5EF4-FFF2-40B4-BE49-F238E27FC236}">
                          <a16:creationId xmlns="" xmlns:a16="http://schemas.microsoft.com/office/drawing/2014/main" id="{FD2064B8-8A6C-449F-AA38-1EA52BEFF283}"/>
                        </a:ext>
                      </a:extLst>
                    </p:cNvPr>
                    <p:cNvSpPr/>
                    <p:nvPr/>
                  </p:nvSpPr>
                  <p:spPr>
                    <a:xfrm>
                      <a:off x="2293458" y="2975448"/>
                      <a:ext cx="900000" cy="900000"/>
                    </a:xfrm>
                    <a:prstGeom prst="ellipse">
                      <a:avLst/>
                    </a:prstGeom>
                    <a:noFill/>
                    <a:ln>
                      <a:solidFill>
                        <a:srgbClr val="9A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9" name="Group 58">
                      <a:extLst>
                        <a:ext uri="{FF2B5EF4-FFF2-40B4-BE49-F238E27FC236}">
                          <a16:creationId xmlns="" xmlns:a16="http://schemas.microsoft.com/office/drawing/2014/main" id="{FED0A79E-A8BD-4BF6-96ED-6AFC765CAE61}"/>
                        </a:ext>
                      </a:extLst>
                    </p:cNvPr>
                    <p:cNvGrpSpPr/>
                    <p:nvPr/>
                  </p:nvGrpSpPr>
                  <p:grpSpPr>
                    <a:xfrm>
                      <a:off x="2480324" y="3112331"/>
                      <a:ext cx="540000" cy="664139"/>
                      <a:chOff x="2468292" y="3124363"/>
                      <a:chExt cx="540000" cy="664139"/>
                    </a:xfrm>
                  </p:grpSpPr>
                  <p:pic>
                    <p:nvPicPr>
                      <p:cNvPr id="60" name="Picture 59" descr="A close up of a logo&#10;&#10;Description generated with very high confidence">
                        <a:extLst>
                          <a:ext uri="{FF2B5EF4-FFF2-40B4-BE49-F238E27FC236}">
                            <a16:creationId xmlns="" xmlns:a16="http://schemas.microsoft.com/office/drawing/2014/main" id="{EB31E57F-DF2E-41F4-B12E-FF976A7575DA}"/>
                          </a:ext>
                        </a:extLst>
                      </p:cNvPr>
                      <p:cNvPicPr>
                        <a:picLocks noChangeAspect="1"/>
                      </p:cNvPicPr>
                      <p:nvPr/>
                    </p:nvPicPr>
                    <p:blipFill>
                      <a:blip r:embed="rId2" cstate="print">
                        <a:duotone>
                          <a:prstClr val="black"/>
                          <a:srgbClr val="192D51">
                            <a:tint val="45000"/>
                            <a:satMod val="400000"/>
                          </a:srgbClr>
                        </a:duotone>
                        <a:extLst>
                          <a:ext uri="{28A0092B-C50C-407E-A947-70E740481C1C}">
                            <a14:useLocalDpi xmlns:a14="http://schemas.microsoft.com/office/drawing/2010/main" val="0"/>
                          </a:ext>
                        </a:extLst>
                      </a:blip>
                      <a:stretch>
                        <a:fillRect/>
                      </a:stretch>
                    </p:blipFill>
                    <p:spPr>
                      <a:xfrm>
                        <a:off x="2468292" y="3124363"/>
                        <a:ext cx="540000" cy="531494"/>
                      </a:xfrm>
                      <a:prstGeom prst="rect">
                        <a:avLst/>
                      </a:prstGeom>
                    </p:spPr>
                  </p:pic>
                  <p:cxnSp>
                    <p:nvCxnSpPr>
                      <p:cNvPr id="61" name="Straight Arrow Connector 60">
                        <a:extLst>
                          <a:ext uri="{FF2B5EF4-FFF2-40B4-BE49-F238E27FC236}">
                            <a16:creationId xmlns="" xmlns:a16="http://schemas.microsoft.com/office/drawing/2014/main" id="{8F511469-2FC7-416F-A2B1-FE83C53E4D00}"/>
                          </a:ext>
                        </a:extLst>
                      </p:cNvPr>
                      <p:cNvCxnSpPr/>
                      <p:nvPr/>
                    </p:nvCxnSpPr>
                    <p:spPr>
                      <a:xfrm>
                        <a:off x="2470404" y="3582128"/>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D2601501-5B35-4BE8-BAD4-ED0728B8421E}"/>
                          </a:ext>
                        </a:extLst>
                      </p:cNvPr>
                      <p:cNvCxnSpPr>
                        <a:cxnSpLocks/>
                      </p:cNvCxnSpPr>
                      <p:nvPr/>
                    </p:nvCxnSpPr>
                    <p:spPr>
                      <a:xfrm flipH="1" flipV="1">
                        <a:off x="2821785" y="3582195"/>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 xmlns:a16="http://schemas.microsoft.com/office/drawing/2014/main" id="{D739D65F-2A8B-4A7B-847F-60F47819A291}"/>
                          </a:ext>
                        </a:extLst>
                      </p:cNvPr>
                      <p:cNvCxnSpPr>
                        <a:cxnSpLocks/>
                      </p:cNvCxnSpPr>
                      <p:nvPr/>
                    </p:nvCxnSpPr>
                    <p:spPr>
                      <a:xfrm flipV="1">
                        <a:off x="2738289" y="3620330"/>
                        <a:ext cx="0" cy="168172"/>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 xmlns:a16="http://schemas.microsoft.com/office/drawing/2014/main" id="{2DB337C3-EF8D-4025-B231-F361F7124245}"/>
                      </a:ext>
                    </a:extLst>
                  </p:cNvPr>
                  <p:cNvGrpSpPr/>
                  <p:nvPr/>
                </p:nvGrpSpPr>
                <p:grpSpPr>
                  <a:xfrm>
                    <a:off x="3172715" y="3911030"/>
                    <a:ext cx="360000" cy="360000"/>
                    <a:chOff x="2293458" y="2975448"/>
                    <a:chExt cx="900000" cy="900000"/>
                  </a:xfrm>
                </p:grpSpPr>
                <p:sp>
                  <p:nvSpPr>
                    <p:cNvPr id="52" name="Oval 51">
                      <a:extLst>
                        <a:ext uri="{FF2B5EF4-FFF2-40B4-BE49-F238E27FC236}">
                          <a16:creationId xmlns="" xmlns:a16="http://schemas.microsoft.com/office/drawing/2014/main" id="{8BC6E176-3A2C-4189-9626-8545B0924EF7}"/>
                        </a:ext>
                      </a:extLst>
                    </p:cNvPr>
                    <p:cNvSpPr/>
                    <p:nvPr/>
                  </p:nvSpPr>
                  <p:spPr>
                    <a:xfrm>
                      <a:off x="2293458" y="2975448"/>
                      <a:ext cx="900000" cy="900000"/>
                    </a:xfrm>
                    <a:prstGeom prst="ellipse">
                      <a:avLst/>
                    </a:prstGeom>
                    <a:noFill/>
                    <a:ln>
                      <a:solidFill>
                        <a:srgbClr val="9A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a:extLst>
                        <a:ext uri="{FF2B5EF4-FFF2-40B4-BE49-F238E27FC236}">
                          <a16:creationId xmlns="" xmlns:a16="http://schemas.microsoft.com/office/drawing/2014/main" id="{241DF0E4-E5DE-49B9-8223-1D68655CC3C5}"/>
                        </a:ext>
                      </a:extLst>
                    </p:cNvPr>
                    <p:cNvGrpSpPr/>
                    <p:nvPr/>
                  </p:nvGrpSpPr>
                  <p:grpSpPr>
                    <a:xfrm>
                      <a:off x="2480324" y="3112331"/>
                      <a:ext cx="540000" cy="664139"/>
                      <a:chOff x="2468292" y="3124363"/>
                      <a:chExt cx="540000" cy="664139"/>
                    </a:xfrm>
                  </p:grpSpPr>
                  <p:pic>
                    <p:nvPicPr>
                      <p:cNvPr id="54" name="Picture 53" descr="A close up of a logo&#10;&#10;Description generated with very high confidence">
                        <a:extLst>
                          <a:ext uri="{FF2B5EF4-FFF2-40B4-BE49-F238E27FC236}">
                            <a16:creationId xmlns="" xmlns:a16="http://schemas.microsoft.com/office/drawing/2014/main" id="{461E256A-B8DA-41A6-8436-2672868910C6}"/>
                          </a:ext>
                        </a:extLst>
                      </p:cNvPr>
                      <p:cNvPicPr>
                        <a:picLocks noChangeAspect="1"/>
                      </p:cNvPicPr>
                      <p:nvPr/>
                    </p:nvPicPr>
                    <p:blipFill>
                      <a:blip r:embed="rId2" cstate="print">
                        <a:duotone>
                          <a:prstClr val="black"/>
                          <a:srgbClr val="192D51">
                            <a:tint val="45000"/>
                            <a:satMod val="400000"/>
                          </a:srgbClr>
                        </a:duotone>
                        <a:extLst>
                          <a:ext uri="{28A0092B-C50C-407E-A947-70E740481C1C}">
                            <a14:useLocalDpi xmlns:a14="http://schemas.microsoft.com/office/drawing/2010/main" val="0"/>
                          </a:ext>
                        </a:extLst>
                      </a:blip>
                      <a:stretch>
                        <a:fillRect/>
                      </a:stretch>
                    </p:blipFill>
                    <p:spPr>
                      <a:xfrm>
                        <a:off x="2468292" y="3124363"/>
                        <a:ext cx="540000" cy="531494"/>
                      </a:xfrm>
                      <a:prstGeom prst="rect">
                        <a:avLst/>
                      </a:prstGeom>
                    </p:spPr>
                  </p:pic>
                  <p:cxnSp>
                    <p:nvCxnSpPr>
                      <p:cNvPr id="55" name="Straight Arrow Connector 54">
                        <a:extLst>
                          <a:ext uri="{FF2B5EF4-FFF2-40B4-BE49-F238E27FC236}">
                            <a16:creationId xmlns="" xmlns:a16="http://schemas.microsoft.com/office/drawing/2014/main" id="{176AD40E-674E-46FF-BACF-9A1CB8C42577}"/>
                          </a:ext>
                        </a:extLst>
                      </p:cNvPr>
                      <p:cNvCxnSpPr/>
                      <p:nvPr/>
                    </p:nvCxnSpPr>
                    <p:spPr>
                      <a:xfrm>
                        <a:off x="2470404" y="3582128"/>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 xmlns:a16="http://schemas.microsoft.com/office/drawing/2014/main" id="{F1249FE4-979A-4A20-A9A2-16EFCE32D244}"/>
                          </a:ext>
                        </a:extLst>
                      </p:cNvPr>
                      <p:cNvCxnSpPr>
                        <a:cxnSpLocks/>
                      </p:cNvCxnSpPr>
                      <p:nvPr/>
                    </p:nvCxnSpPr>
                    <p:spPr>
                      <a:xfrm flipH="1" flipV="1">
                        <a:off x="2821785" y="3582195"/>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 xmlns:a16="http://schemas.microsoft.com/office/drawing/2014/main" id="{89FF9C50-77FC-4DE7-897C-7D9C599B2C5E}"/>
                          </a:ext>
                        </a:extLst>
                      </p:cNvPr>
                      <p:cNvCxnSpPr>
                        <a:cxnSpLocks/>
                      </p:cNvCxnSpPr>
                      <p:nvPr/>
                    </p:nvCxnSpPr>
                    <p:spPr>
                      <a:xfrm flipV="1">
                        <a:off x="2738289" y="3620330"/>
                        <a:ext cx="0" cy="168172"/>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 xmlns:a16="http://schemas.microsoft.com/office/drawing/2014/main" id="{1A61263D-FF45-49F4-9F0B-247FE0F3B686}"/>
                      </a:ext>
                    </a:extLst>
                  </p:cNvPr>
                  <p:cNvGrpSpPr/>
                  <p:nvPr/>
                </p:nvGrpSpPr>
                <p:grpSpPr>
                  <a:xfrm>
                    <a:off x="3532255" y="3410439"/>
                    <a:ext cx="360000" cy="360000"/>
                    <a:chOff x="2293458" y="2975448"/>
                    <a:chExt cx="900000" cy="900000"/>
                  </a:xfrm>
                </p:grpSpPr>
                <p:sp>
                  <p:nvSpPr>
                    <p:cNvPr id="46" name="Oval 45">
                      <a:extLst>
                        <a:ext uri="{FF2B5EF4-FFF2-40B4-BE49-F238E27FC236}">
                          <a16:creationId xmlns="" xmlns:a16="http://schemas.microsoft.com/office/drawing/2014/main" id="{428880A9-6B5D-4ACD-963F-68A28B7985D1}"/>
                        </a:ext>
                      </a:extLst>
                    </p:cNvPr>
                    <p:cNvSpPr/>
                    <p:nvPr/>
                  </p:nvSpPr>
                  <p:spPr>
                    <a:xfrm>
                      <a:off x="2293458" y="2975448"/>
                      <a:ext cx="900000" cy="900000"/>
                    </a:xfrm>
                    <a:prstGeom prst="ellipse">
                      <a:avLst/>
                    </a:prstGeom>
                    <a:noFill/>
                    <a:ln>
                      <a:solidFill>
                        <a:srgbClr val="9AB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 xmlns:a16="http://schemas.microsoft.com/office/drawing/2014/main" id="{C24DA108-B0F1-4F59-9584-0F3EAB270840}"/>
                        </a:ext>
                      </a:extLst>
                    </p:cNvPr>
                    <p:cNvGrpSpPr/>
                    <p:nvPr/>
                  </p:nvGrpSpPr>
                  <p:grpSpPr>
                    <a:xfrm>
                      <a:off x="2480324" y="3112331"/>
                      <a:ext cx="540000" cy="664139"/>
                      <a:chOff x="2468292" y="3124363"/>
                      <a:chExt cx="540000" cy="664139"/>
                    </a:xfrm>
                  </p:grpSpPr>
                  <p:pic>
                    <p:nvPicPr>
                      <p:cNvPr id="48" name="Picture 47" descr="A close up of a logo&#10;&#10;Description generated with very high confidence">
                        <a:extLst>
                          <a:ext uri="{FF2B5EF4-FFF2-40B4-BE49-F238E27FC236}">
                            <a16:creationId xmlns="" xmlns:a16="http://schemas.microsoft.com/office/drawing/2014/main" id="{DD14D856-FC2D-4A48-9C42-340B9F8AD761}"/>
                          </a:ext>
                        </a:extLst>
                      </p:cNvPr>
                      <p:cNvPicPr>
                        <a:picLocks noChangeAspect="1"/>
                      </p:cNvPicPr>
                      <p:nvPr/>
                    </p:nvPicPr>
                    <p:blipFill>
                      <a:blip r:embed="rId2" cstate="print">
                        <a:duotone>
                          <a:prstClr val="black"/>
                          <a:srgbClr val="192D51">
                            <a:tint val="45000"/>
                            <a:satMod val="400000"/>
                          </a:srgbClr>
                        </a:duotone>
                        <a:extLst>
                          <a:ext uri="{28A0092B-C50C-407E-A947-70E740481C1C}">
                            <a14:useLocalDpi xmlns:a14="http://schemas.microsoft.com/office/drawing/2010/main" val="0"/>
                          </a:ext>
                        </a:extLst>
                      </a:blip>
                      <a:stretch>
                        <a:fillRect/>
                      </a:stretch>
                    </p:blipFill>
                    <p:spPr>
                      <a:xfrm>
                        <a:off x="2468292" y="3124363"/>
                        <a:ext cx="540000" cy="531494"/>
                      </a:xfrm>
                      <a:prstGeom prst="rect">
                        <a:avLst/>
                      </a:prstGeom>
                    </p:spPr>
                  </p:pic>
                  <p:cxnSp>
                    <p:nvCxnSpPr>
                      <p:cNvPr id="49" name="Straight Arrow Connector 48">
                        <a:extLst>
                          <a:ext uri="{FF2B5EF4-FFF2-40B4-BE49-F238E27FC236}">
                            <a16:creationId xmlns="" xmlns:a16="http://schemas.microsoft.com/office/drawing/2014/main" id="{7C20D19E-349B-431C-B749-0581B0CBF881}"/>
                          </a:ext>
                        </a:extLst>
                      </p:cNvPr>
                      <p:cNvCxnSpPr/>
                      <p:nvPr/>
                    </p:nvCxnSpPr>
                    <p:spPr>
                      <a:xfrm>
                        <a:off x="2470404" y="3582128"/>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 xmlns:a16="http://schemas.microsoft.com/office/drawing/2014/main" id="{BD10A100-1862-4824-B4BD-FDD61476A88E}"/>
                          </a:ext>
                        </a:extLst>
                      </p:cNvPr>
                      <p:cNvCxnSpPr>
                        <a:cxnSpLocks/>
                      </p:cNvCxnSpPr>
                      <p:nvPr/>
                    </p:nvCxnSpPr>
                    <p:spPr>
                      <a:xfrm flipH="1" flipV="1">
                        <a:off x="2815832" y="3582195"/>
                        <a:ext cx="180000" cy="0"/>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 xmlns:a16="http://schemas.microsoft.com/office/drawing/2014/main" id="{54A7E5B0-698F-436C-9819-6E7CC7DE3030}"/>
                          </a:ext>
                        </a:extLst>
                      </p:cNvPr>
                      <p:cNvCxnSpPr>
                        <a:cxnSpLocks/>
                      </p:cNvCxnSpPr>
                      <p:nvPr/>
                    </p:nvCxnSpPr>
                    <p:spPr>
                      <a:xfrm flipV="1">
                        <a:off x="2738289" y="3620330"/>
                        <a:ext cx="0" cy="168172"/>
                      </a:xfrm>
                      <a:prstGeom prst="straightConnector1">
                        <a:avLst/>
                      </a:prstGeom>
                      <a:ln>
                        <a:solidFill>
                          <a:srgbClr val="9AB8FF"/>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 xmlns:a16="http://schemas.microsoft.com/office/drawing/2014/main" id="{BF659B13-7F38-4D10-8F83-9FE3F05F614B}"/>
                      </a:ext>
                    </a:extLst>
                  </p:cNvPr>
                  <p:cNvGrpSpPr/>
                  <p:nvPr/>
                </p:nvGrpSpPr>
                <p:grpSpPr>
                  <a:xfrm>
                    <a:off x="2144510" y="3485672"/>
                    <a:ext cx="360000" cy="360000"/>
                    <a:chOff x="2293458" y="2975448"/>
                    <a:chExt cx="900000" cy="900000"/>
                  </a:xfrm>
                </p:grpSpPr>
                <p:sp>
                  <p:nvSpPr>
                    <p:cNvPr id="40" name="Oval 39">
                      <a:extLst>
                        <a:ext uri="{FF2B5EF4-FFF2-40B4-BE49-F238E27FC236}">
                          <a16:creationId xmlns="" xmlns:a16="http://schemas.microsoft.com/office/drawing/2014/main" id="{255C6754-7B19-44DD-9167-3D854986DB66}"/>
                        </a:ext>
                      </a:extLst>
                    </p:cNvPr>
                    <p:cNvSpPr/>
                    <p:nvPr/>
                  </p:nvSpPr>
                  <p:spPr>
                    <a:xfrm>
                      <a:off x="2293458" y="2975448"/>
                      <a:ext cx="900000" cy="900000"/>
                    </a:xfrm>
                    <a:prstGeom prst="ellipse">
                      <a:avLst/>
                    </a:prstGeom>
                    <a:solidFill>
                      <a:srgbClr val="004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 xmlns:a16="http://schemas.microsoft.com/office/drawing/2014/main" id="{FB204F4D-A57D-4BFF-B434-01F2E46C7AAE}"/>
                        </a:ext>
                      </a:extLst>
                    </p:cNvPr>
                    <p:cNvGrpSpPr/>
                    <p:nvPr/>
                  </p:nvGrpSpPr>
                  <p:grpSpPr>
                    <a:xfrm>
                      <a:off x="2471793" y="3103801"/>
                      <a:ext cx="550553" cy="664139"/>
                      <a:chOff x="2459761" y="3115833"/>
                      <a:chExt cx="550553" cy="664139"/>
                    </a:xfrm>
                  </p:grpSpPr>
                  <p:pic>
                    <p:nvPicPr>
                      <p:cNvPr id="42" name="Picture 41" descr="A close up of a logo&#10;&#10;Description generated with very high confidence">
                        <a:extLst>
                          <a:ext uri="{FF2B5EF4-FFF2-40B4-BE49-F238E27FC236}">
                            <a16:creationId xmlns="" xmlns:a16="http://schemas.microsoft.com/office/drawing/2014/main" id="{B9F5CE08-7DF8-4AF3-ABD8-DEE77796B6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9761" y="3115833"/>
                        <a:ext cx="540000" cy="531495"/>
                      </a:xfrm>
                      <a:prstGeom prst="rect">
                        <a:avLst/>
                      </a:prstGeom>
                    </p:spPr>
                  </p:pic>
                  <p:cxnSp>
                    <p:nvCxnSpPr>
                      <p:cNvPr id="43" name="Straight Arrow Connector 42">
                        <a:extLst>
                          <a:ext uri="{FF2B5EF4-FFF2-40B4-BE49-F238E27FC236}">
                            <a16:creationId xmlns="" xmlns:a16="http://schemas.microsoft.com/office/drawing/2014/main" id="{3318EF23-29F3-45C9-90ED-42505E0568BD}"/>
                          </a:ext>
                        </a:extLst>
                      </p:cNvPr>
                      <p:cNvCxnSpPr/>
                      <p:nvPr/>
                    </p:nvCxnSpPr>
                    <p:spPr>
                      <a:xfrm>
                        <a:off x="2470404" y="3582128"/>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 xmlns:a16="http://schemas.microsoft.com/office/drawing/2014/main" id="{8C1674B8-0AF3-4E83-A9AC-F0C5CA2A0776}"/>
                          </a:ext>
                        </a:extLst>
                      </p:cNvPr>
                      <p:cNvCxnSpPr>
                        <a:cxnSpLocks/>
                      </p:cNvCxnSpPr>
                      <p:nvPr/>
                    </p:nvCxnSpPr>
                    <p:spPr>
                      <a:xfrm flipH="1" flipV="1">
                        <a:off x="2830314" y="3573664"/>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C3645AFD-A80F-4AD3-8EC3-18FF36767855}"/>
                          </a:ext>
                        </a:extLst>
                      </p:cNvPr>
                      <p:cNvCxnSpPr>
                        <a:cxnSpLocks/>
                      </p:cNvCxnSpPr>
                      <p:nvPr/>
                    </p:nvCxnSpPr>
                    <p:spPr>
                      <a:xfrm flipV="1">
                        <a:off x="2729760" y="3611800"/>
                        <a:ext cx="0" cy="1681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 xmlns:a16="http://schemas.microsoft.com/office/drawing/2014/main" id="{8DD14622-04E4-4A94-9EE0-8A415F3190CD}"/>
                      </a:ext>
                    </a:extLst>
                  </p:cNvPr>
                  <p:cNvGrpSpPr/>
                  <p:nvPr/>
                </p:nvGrpSpPr>
                <p:grpSpPr>
                  <a:xfrm>
                    <a:off x="3392457" y="2822428"/>
                    <a:ext cx="360000" cy="360000"/>
                    <a:chOff x="2293458" y="2975448"/>
                    <a:chExt cx="900000" cy="900000"/>
                  </a:xfrm>
                </p:grpSpPr>
                <p:sp>
                  <p:nvSpPr>
                    <p:cNvPr id="34" name="Oval 33">
                      <a:extLst>
                        <a:ext uri="{FF2B5EF4-FFF2-40B4-BE49-F238E27FC236}">
                          <a16:creationId xmlns="" xmlns:a16="http://schemas.microsoft.com/office/drawing/2014/main" id="{421C6B4F-5E35-4872-B447-A78151D1BFC1}"/>
                        </a:ext>
                      </a:extLst>
                    </p:cNvPr>
                    <p:cNvSpPr/>
                    <p:nvPr/>
                  </p:nvSpPr>
                  <p:spPr>
                    <a:xfrm>
                      <a:off x="2293458" y="2975448"/>
                      <a:ext cx="900000" cy="900000"/>
                    </a:xfrm>
                    <a:prstGeom prst="ellipse">
                      <a:avLst/>
                    </a:prstGeom>
                    <a:solidFill>
                      <a:srgbClr val="004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a:extLst>
                        <a:ext uri="{FF2B5EF4-FFF2-40B4-BE49-F238E27FC236}">
                          <a16:creationId xmlns="" xmlns:a16="http://schemas.microsoft.com/office/drawing/2014/main" id="{85B2F80B-8891-461C-A49B-084A7B170F62}"/>
                        </a:ext>
                      </a:extLst>
                    </p:cNvPr>
                    <p:cNvGrpSpPr/>
                    <p:nvPr/>
                  </p:nvGrpSpPr>
                  <p:grpSpPr>
                    <a:xfrm>
                      <a:off x="2483698" y="3103801"/>
                      <a:ext cx="540000" cy="664139"/>
                      <a:chOff x="2471666" y="3115833"/>
                      <a:chExt cx="540000" cy="664139"/>
                    </a:xfrm>
                  </p:grpSpPr>
                  <p:pic>
                    <p:nvPicPr>
                      <p:cNvPr id="36" name="Picture 35" descr="A close up of a logo&#10;&#10;Description generated with very high confidence">
                        <a:extLst>
                          <a:ext uri="{FF2B5EF4-FFF2-40B4-BE49-F238E27FC236}">
                            <a16:creationId xmlns="" xmlns:a16="http://schemas.microsoft.com/office/drawing/2014/main" id="{8F471B6F-FEB2-43CF-9CE0-CB6C6FC76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666" y="3115833"/>
                        <a:ext cx="540000" cy="531494"/>
                      </a:xfrm>
                      <a:prstGeom prst="rect">
                        <a:avLst/>
                      </a:prstGeom>
                    </p:spPr>
                  </p:pic>
                  <p:cxnSp>
                    <p:nvCxnSpPr>
                      <p:cNvPr id="37" name="Straight Arrow Connector 36">
                        <a:extLst>
                          <a:ext uri="{FF2B5EF4-FFF2-40B4-BE49-F238E27FC236}">
                            <a16:creationId xmlns="" xmlns:a16="http://schemas.microsoft.com/office/drawing/2014/main" id="{AC360E36-7E3D-4C35-948B-701F6DD5E184}"/>
                          </a:ext>
                        </a:extLst>
                      </p:cNvPr>
                      <p:cNvCxnSpPr/>
                      <p:nvPr/>
                    </p:nvCxnSpPr>
                    <p:spPr>
                      <a:xfrm>
                        <a:off x="2476356" y="3582127"/>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 xmlns:a16="http://schemas.microsoft.com/office/drawing/2014/main" id="{2FED7A01-059B-445E-9ED2-17A1CAE5EDCA}"/>
                          </a:ext>
                        </a:extLst>
                      </p:cNvPr>
                      <p:cNvCxnSpPr>
                        <a:cxnSpLocks/>
                      </p:cNvCxnSpPr>
                      <p:nvPr/>
                    </p:nvCxnSpPr>
                    <p:spPr>
                      <a:xfrm flipH="1" flipV="1">
                        <a:off x="2824361" y="3573665"/>
                        <a:ext cx="18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477E9714-41B1-4E9A-8DBF-C5F640BC990E}"/>
                          </a:ext>
                        </a:extLst>
                      </p:cNvPr>
                      <p:cNvCxnSpPr>
                        <a:cxnSpLocks/>
                      </p:cNvCxnSpPr>
                      <p:nvPr/>
                    </p:nvCxnSpPr>
                    <p:spPr>
                      <a:xfrm flipV="1">
                        <a:off x="2741666" y="3611800"/>
                        <a:ext cx="0" cy="1681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 xmlns:a16="http://schemas.microsoft.com/office/drawing/2014/main" id="{C6D7D942-E279-41A7-BC4F-9B5C3B6B639D}"/>
                      </a:ext>
                    </a:extLst>
                  </p:cNvPr>
                  <p:cNvGrpSpPr/>
                  <p:nvPr/>
                </p:nvGrpSpPr>
                <p:grpSpPr>
                  <a:xfrm>
                    <a:off x="2202597" y="2881347"/>
                    <a:ext cx="360000" cy="360000"/>
                    <a:chOff x="2293458" y="2975448"/>
                    <a:chExt cx="900000" cy="900000"/>
                  </a:xfrm>
                </p:grpSpPr>
                <p:sp>
                  <p:nvSpPr>
                    <p:cNvPr id="28" name="Oval 27">
                      <a:extLst>
                        <a:ext uri="{FF2B5EF4-FFF2-40B4-BE49-F238E27FC236}">
                          <a16:creationId xmlns="" xmlns:a16="http://schemas.microsoft.com/office/drawing/2014/main" id="{13954B11-E01D-40B3-9535-796CE0928728}"/>
                        </a:ext>
                      </a:extLst>
                    </p:cNvPr>
                    <p:cNvSpPr/>
                    <p:nvPr/>
                  </p:nvSpPr>
                  <p:spPr>
                    <a:xfrm>
                      <a:off x="2293458" y="2975448"/>
                      <a:ext cx="900000" cy="900000"/>
                    </a:xfrm>
                    <a:prstGeom prst="ellipse">
                      <a:avLst/>
                    </a:prstGeom>
                    <a:solidFill>
                      <a:srgbClr val="004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9" name="Group 28">
                      <a:extLst>
                        <a:ext uri="{FF2B5EF4-FFF2-40B4-BE49-F238E27FC236}">
                          <a16:creationId xmlns="" xmlns:a16="http://schemas.microsoft.com/office/drawing/2014/main" id="{0219F1D5-4909-4F86-A7E6-9119815259ED}"/>
                        </a:ext>
                      </a:extLst>
                    </p:cNvPr>
                    <p:cNvGrpSpPr/>
                    <p:nvPr/>
                  </p:nvGrpSpPr>
                  <p:grpSpPr>
                    <a:xfrm>
                      <a:off x="2471793" y="3103801"/>
                      <a:ext cx="540000" cy="585964"/>
                      <a:chOff x="2459761" y="3115833"/>
                      <a:chExt cx="540000" cy="585964"/>
                    </a:xfrm>
                  </p:grpSpPr>
                  <p:pic>
                    <p:nvPicPr>
                      <p:cNvPr id="30" name="Picture 29" descr="A close up of a logo&#10;&#10;Description generated with very high confidence">
                        <a:extLst>
                          <a:ext uri="{FF2B5EF4-FFF2-40B4-BE49-F238E27FC236}">
                            <a16:creationId xmlns="" xmlns:a16="http://schemas.microsoft.com/office/drawing/2014/main" id="{6B36492F-EB03-492A-8654-F7D8DEF676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9761" y="3115833"/>
                        <a:ext cx="540000" cy="531495"/>
                      </a:xfrm>
                      <a:prstGeom prst="rect">
                        <a:avLst/>
                      </a:prstGeom>
                    </p:spPr>
                  </p:pic>
                  <p:cxnSp>
                    <p:nvCxnSpPr>
                      <p:cNvPr id="31" name="Straight Arrow Connector 30">
                        <a:extLst>
                          <a:ext uri="{FF2B5EF4-FFF2-40B4-BE49-F238E27FC236}">
                            <a16:creationId xmlns="" xmlns:a16="http://schemas.microsoft.com/office/drawing/2014/main" id="{519FEAAB-15E8-4E25-9473-DDCDF99736D2}"/>
                          </a:ext>
                        </a:extLst>
                      </p:cNvPr>
                      <p:cNvCxnSpPr>
                        <a:cxnSpLocks/>
                      </p:cNvCxnSpPr>
                      <p:nvPr/>
                    </p:nvCxnSpPr>
                    <p:spPr>
                      <a:xfrm>
                        <a:off x="2565776" y="3592962"/>
                        <a:ext cx="9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C22546EC-4971-4C82-A5D6-76F2CAC6F96C}"/>
                          </a:ext>
                        </a:extLst>
                      </p:cNvPr>
                      <p:cNvCxnSpPr>
                        <a:cxnSpLocks/>
                      </p:cNvCxnSpPr>
                      <p:nvPr/>
                    </p:nvCxnSpPr>
                    <p:spPr>
                      <a:xfrm flipH="1" flipV="1">
                        <a:off x="2797809" y="3584500"/>
                        <a:ext cx="90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C51F4D5D-056B-4DCF-9C85-22E83D51CBDB}"/>
                          </a:ext>
                        </a:extLst>
                      </p:cNvPr>
                      <p:cNvCxnSpPr>
                        <a:cxnSpLocks/>
                      </p:cNvCxnSpPr>
                      <p:nvPr/>
                    </p:nvCxnSpPr>
                    <p:spPr>
                      <a:xfrm flipV="1">
                        <a:off x="2718926" y="3611797"/>
                        <a:ext cx="0" cy="90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grpSp>
        </p:grpSp>
        <p:sp>
          <p:nvSpPr>
            <p:cNvPr id="6" name="Arrow: Right 5">
              <a:extLst>
                <a:ext uri="{FF2B5EF4-FFF2-40B4-BE49-F238E27FC236}">
                  <a16:creationId xmlns="" xmlns:a16="http://schemas.microsoft.com/office/drawing/2014/main" id="{3696FC32-E78B-4445-8FED-7128ACC5BFC6}"/>
                </a:ext>
              </a:extLst>
            </p:cNvPr>
            <p:cNvSpPr/>
            <p:nvPr/>
          </p:nvSpPr>
          <p:spPr>
            <a:xfrm rot="4059005">
              <a:off x="5013728" y="4224850"/>
              <a:ext cx="129600" cy="129148"/>
            </a:xfrm>
            <a:prstGeom prst="rightArrow">
              <a:avLst/>
            </a:prstGeom>
            <a:solidFill>
              <a:srgbClr val="064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 xmlns:a16="http://schemas.microsoft.com/office/drawing/2014/main" id="{91647E10-250C-49CA-95AF-C6E5AD531BE9}"/>
                </a:ext>
              </a:extLst>
            </p:cNvPr>
            <p:cNvSpPr/>
            <p:nvPr/>
          </p:nvSpPr>
          <p:spPr>
            <a:xfrm rot="7425442">
              <a:off x="4857967" y="5433854"/>
              <a:ext cx="129600" cy="129148"/>
            </a:xfrm>
            <a:prstGeom prst="rightArrow">
              <a:avLst/>
            </a:prstGeom>
            <a:solidFill>
              <a:srgbClr val="064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Arrow: Right 7">
              <a:extLst>
                <a:ext uri="{FF2B5EF4-FFF2-40B4-BE49-F238E27FC236}">
                  <a16:creationId xmlns="" xmlns:a16="http://schemas.microsoft.com/office/drawing/2014/main" id="{7C495117-DDE0-4CD4-82D7-2037ADC468F5}"/>
                </a:ext>
              </a:extLst>
            </p:cNvPr>
            <p:cNvSpPr/>
            <p:nvPr/>
          </p:nvSpPr>
          <p:spPr>
            <a:xfrm rot="13875606">
              <a:off x="2551292" y="5607822"/>
              <a:ext cx="129600" cy="129148"/>
            </a:xfrm>
            <a:prstGeom prst="rightArrow">
              <a:avLst/>
            </a:prstGeom>
            <a:solidFill>
              <a:srgbClr val="064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Rectangle 94">
            <a:extLst>
              <a:ext uri="{FF2B5EF4-FFF2-40B4-BE49-F238E27FC236}">
                <a16:creationId xmlns="" xmlns:a16="http://schemas.microsoft.com/office/drawing/2014/main" id="{B987E2B2-AE05-4C39-8B1A-E1A945373CF4}"/>
              </a:ext>
            </a:extLst>
          </p:cNvPr>
          <p:cNvSpPr/>
          <p:nvPr/>
        </p:nvSpPr>
        <p:spPr>
          <a:xfrm>
            <a:off x="2275701" y="1826606"/>
            <a:ext cx="7426440" cy="4316387"/>
          </a:xfrm>
          <a:prstGeom prst="rect">
            <a:avLst/>
          </a:prstGeom>
          <a:noFill/>
          <a:ln>
            <a:solidFill>
              <a:srgbClr val="1FBE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6" name="Picture 95" descr="A close up of a logo&#10;&#10;Description generated with high confidence">
            <a:extLst>
              <a:ext uri="{FF2B5EF4-FFF2-40B4-BE49-F238E27FC236}">
                <a16:creationId xmlns="" xmlns:a16="http://schemas.microsoft.com/office/drawing/2014/main" id="{4A2106B8-9530-4A11-A58F-FF4778EE9A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4689" y="3772807"/>
            <a:ext cx="720000" cy="720000"/>
          </a:xfrm>
          <a:prstGeom prst="rect">
            <a:avLst/>
          </a:prstGeom>
        </p:spPr>
      </p:pic>
      <p:pic>
        <p:nvPicPr>
          <p:cNvPr id="100" name="Picture 99">
            <a:extLst>
              <a:ext uri="{FF2B5EF4-FFF2-40B4-BE49-F238E27FC236}">
                <a16:creationId xmlns="" xmlns:a16="http://schemas.microsoft.com/office/drawing/2014/main" id="{23657A5A-5908-484B-BAAC-07E3C69A67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0779" y="2433843"/>
            <a:ext cx="540000" cy="540000"/>
          </a:xfrm>
          <a:prstGeom prst="rect">
            <a:avLst/>
          </a:prstGeom>
        </p:spPr>
      </p:pic>
      <p:pic>
        <p:nvPicPr>
          <p:cNvPr id="102" name="Picture 101">
            <a:extLst>
              <a:ext uri="{FF2B5EF4-FFF2-40B4-BE49-F238E27FC236}">
                <a16:creationId xmlns="" xmlns:a16="http://schemas.microsoft.com/office/drawing/2014/main" id="{7DBC40F4-2C6D-420C-9E23-1BFE960A79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5126" y="3110464"/>
            <a:ext cx="540000" cy="540000"/>
          </a:xfrm>
          <a:prstGeom prst="rect">
            <a:avLst/>
          </a:prstGeom>
        </p:spPr>
      </p:pic>
      <p:pic>
        <p:nvPicPr>
          <p:cNvPr id="104" name="Picture 103" descr="A close up of a logo&#10;&#10;Description generated with very high confidence">
            <a:extLst>
              <a:ext uri="{FF2B5EF4-FFF2-40B4-BE49-F238E27FC236}">
                <a16:creationId xmlns="" xmlns:a16="http://schemas.microsoft.com/office/drawing/2014/main" id="{6F0B04C9-8AF2-4808-9809-BEE65C7188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1900" y="2879985"/>
            <a:ext cx="540000" cy="540000"/>
          </a:xfrm>
          <a:prstGeom prst="rect">
            <a:avLst/>
          </a:prstGeom>
        </p:spPr>
      </p:pic>
      <p:pic>
        <p:nvPicPr>
          <p:cNvPr id="106" name="Picture 105">
            <a:extLst>
              <a:ext uri="{FF2B5EF4-FFF2-40B4-BE49-F238E27FC236}">
                <a16:creationId xmlns="" xmlns:a16="http://schemas.microsoft.com/office/drawing/2014/main" id="{D12A9E0E-EEC4-4B12-94B8-F5B380AE96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0038" y="4091641"/>
            <a:ext cx="540000" cy="540000"/>
          </a:xfrm>
          <a:prstGeom prst="rect">
            <a:avLst/>
          </a:prstGeom>
        </p:spPr>
      </p:pic>
      <p:pic>
        <p:nvPicPr>
          <p:cNvPr id="108" name="Picture 107" descr="A close up of a sign&#10;&#10;Description generated with very high confidence">
            <a:extLst>
              <a:ext uri="{FF2B5EF4-FFF2-40B4-BE49-F238E27FC236}">
                <a16:creationId xmlns="" xmlns:a16="http://schemas.microsoft.com/office/drawing/2014/main" id="{A2B3F10D-EDC6-489F-B412-52188A1C63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5070" y="5048625"/>
            <a:ext cx="540000" cy="540000"/>
          </a:xfrm>
          <a:prstGeom prst="rect">
            <a:avLst/>
          </a:prstGeom>
        </p:spPr>
      </p:pic>
      <p:pic>
        <p:nvPicPr>
          <p:cNvPr id="110" name="Picture 109">
            <a:extLst>
              <a:ext uri="{FF2B5EF4-FFF2-40B4-BE49-F238E27FC236}">
                <a16:creationId xmlns="" xmlns:a16="http://schemas.microsoft.com/office/drawing/2014/main" id="{3B9B09B9-3380-4274-972C-E66CCC081D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74732" y="5248345"/>
            <a:ext cx="540000" cy="540000"/>
          </a:xfrm>
          <a:prstGeom prst="rect">
            <a:avLst/>
          </a:prstGeom>
        </p:spPr>
      </p:pic>
      <p:pic>
        <p:nvPicPr>
          <p:cNvPr id="113" name="Picture 112" descr="A picture containing vector graphics&#10;&#10;Description generated with high confidence">
            <a:extLst>
              <a:ext uri="{FF2B5EF4-FFF2-40B4-BE49-F238E27FC236}">
                <a16:creationId xmlns="" xmlns:a16="http://schemas.microsoft.com/office/drawing/2014/main" id="{D003FB14-0AC8-40D7-B0C9-BDFB7634BEC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86932" y="4333662"/>
            <a:ext cx="540000" cy="540000"/>
          </a:xfrm>
          <a:prstGeom prst="rect">
            <a:avLst/>
          </a:prstGeom>
        </p:spPr>
      </p:pic>
      <p:sp>
        <p:nvSpPr>
          <p:cNvPr id="86" name="Rectangle 85"/>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USE CASE 2</a:t>
            </a:r>
            <a:endParaRPr lang="en-US" sz="2800" dirty="0">
              <a:solidFill>
                <a:srgbClr val="002060"/>
              </a:solidFill>
            </a:endParaRPr>
          </a:p>
        </p:txBody>
      </p:sp>
      <p:sp>
        <p:nvSpPr>
          <p:cNvPr id="88" name="Rectangle 87"/>
          <p:cNvSpPr/>
          <p:nvPr/>
        </p:nvSpPr>
        <p:spPr>
          <a:xfrm>
            <a:off x="0" y="868441"/>
            <a:ext cx="12191999" cy="369332"/>
          </a:xfrm>
          <a:prstGeom prst="rect">
            <a:avLst/>
          </a:prstGeom>
        </p:spPr>
        <p:txBody>
          <a:bodyPr wrap="square">
            <a:spAutoFit/>
          </a:bodyPr>
          <a:lstStyle/>
          <a:p>
            <a:pPr algn="ctr"/>
            <a:r>
              <a:rPr lang="en-US" spc="800" dirty="0" smtClean="0">
                <a:solidFill>
                  <a:srgbClr val="1FBECA"/>
                </a:solidFill>
                <a:latin typeface="Eurostile" charset="0"/>
                <a:ea typeface="Eurostile" charset="0"/>
                <a:cs typeface="Eurostile" charset="0"/>
              </a:rPr>
              <a:t>HEALTHCARE RECORDS</a:t>
            </a:r>
            <a:endParaRPr lang="en-US" spc="800" dirty="0">
              <a:solidFill>
                <a:srgbClr val="1FBECA"/>
              </a:solidFill>
              <a:latin typeface="Eurostile" charset="0"/>
              <a:ea typeface="Eurostile" charset="0"/>
              <a:cs typeface="Eurostile" charset="0"/>
            </a:endParaRPr>
          </a:p>
        </p:txBody>
      </p:sp>
    </p:spTree>
    <p:extLst>
      <p:ext uri="{BB962C8B-B14F-4D97-AF65-F5344CB8AC3E}">
        <p14:creationId xmlns:p14="http://schemas.microsoft.com/office/powerpoint/2010/main" val="33881720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A68469B-3FCC-43C8-A4F0-CBD3C04DC323}"/>
              </a:ext>
            </a:extLst>
          </p:cNvPr>
          <p:cNvSpPr/>
          <p:nvPr/>
        </p:nvSpPr>
        <p:spPr>
          <a:xfrm>
            <a:off x="546624" y="2180613"/>
            <a:ext cx="11098752" cy="3785652"/>
          </a:xfrm>
          <a:prstGeom prst="rect">
            <a:avLst/>
          </a:prstGeom>
        </p:spPr>
        <p:txBody>
          <a:bodyPr wrap="square">
            <a:spAutoFit/>
          </a:bodyPr>
          <a:lstStyle/>
          <a:p>
            <a:pPr marL="285750" indent="-285750">
              <a:lnSpc>
                <a:spcPct val="300000"/>
              </a:lnSpc>
              <a:buClr>
                <a:schemeClr val="accent1">
                  <a:lumMod val="75000"/>
                </a:schemeClr>
              </a:buClr>
              <a:buFont typeface="Courier New" panose="02070309020205020404" pitchFamily="49" charset="0"/>
              <a:buChar char="o"/>
            </a:pPr>
            <a:r>
              <a:rPr lang="en-US" sz="1600" b="1" dirty="0">
                <a:solidFill>
                  <a:schemeClr val="tx1">
                    <a:lumMod val="65000"/>
                    <a:lumOff val="35000"/>
                  </a:schemeClr>
                </a:solidFill>
                <a:latin typeface="Century Gothic" panose="020B0502020202020204" pitchFamily="34" charset="0"/>
              </a:rPr>
              <a:t>W</a:t>
            </a:r>
            <a:r>
              <a:rPr lang="en-IN" sz="1600" b="1" dirty="0">
                <a:solidFill>
                  <a:schemeClr val="tx1">
                    <a:lumMod val="65000"/>
                    <a:lumOff val="35000"/>
                  </a:schemeClr>
                </a:solidFill>
                <a:latin typeface="Century Gothic" panose="020B0502020202020204" pitchFamily="34" charset="0"/>
              </a:rPr>
              <a:t>ith disparate parties across the world</a:t>
            </a:r>
          </a:p>
          <a:p>
            <a:pPr marL="285750" indent="-285750">
              <a:lnSpc>
                <a:spcPct val="300000"/>
              </a:lnSpc>
              <a:buClr>
                <a:schemeClr val="accent1">
                  <a:lumMod val="75000"/>
                </a:schemeClr>
              </a:buClr>
              <a:buFont typeface="Courier New" panose="02070309020205020404" pitchFamily="49" charset="0"/>
              <a:buChar char="o"/>
            </a:pPr>
            <a:r>
              <a:rPr lang="en-US" sz="1600" b="1" dirty="0">
                <a:solidFill>
                  <a:schemeClr val="tx1">
                    <a:lumMod val="65000"/>
                    <a:lumOff val="35000"/>
                  </a:schemeClr>
                </a:solidFill>
                <a:latin typeface="Century Gothic" panose="020B0502020202020204" pitchFamily="34" charset="0"/>
              </a:rPr>
              <a:t>N</a:t>
            </a:r>
            <a:r>
              <a:rPr lang="en-IN" sz="1600" b="1" dirty="0">
                <a:solidFill>
                  <a:schemeClr val="tx1">
                    <a:lumMod val="65000"/>
                    <a:lumOff val="35000"/>
                  </a:schemeClr>
                </a:solidFill>
                <a:latin typeface="Century Gothic" panose="020B0502020202020204" pitchFamily="34" charset="0"/>
              </a:rPr>
              <a:t>o governing body that can be completely trusted</a:t>
            </a:r>
          </a:p>
          <a:p>
            <a:pPr marL="285750" indent="-285750">
              <a:lnSpc>
                <a:spcPct val="300000"/>
              </a:lnSpc>
              <a:buClr>
                <a:schemeClr val="accent1">
                  <a:lumMod val="75000"/>
                </a:schemeClr>
              </a:buClr>
              <a:buFont typeface="Courier New" panose="02070309020205020404" pitchFamily="49" charset="0"/>
              <a:buChar char="o"/>
            </a:pPr>
            <a:r>
              <a:rPr lang="en-US" sz="1600" b="1" dirty="0">
                <a:solidFill>
                  <a:schemeClr val="tx1">
                    <a:lumMod val="65000"/>
                    <a:lumOff val="35000"/>
                  </a:schemeClr>
                </a:solidFill>
                <a:latin typeface="Century Gothic" panose="020B0502020202020204" pitchFamily="34" charset="0"/>
              </a:rPr>
              <a:t>C</a:t>
            </a:r>
            <a:r>
              <a:rPr lang="en-IN" sz="1600" b="1" dirty="0">
                <a:solidFill>
                  <a:schemeClr val="tx1">
                    <a:lumMod val="65000"/>
                    <a:lumOff val="35000"/>
                  </a:schemeClr>
                </a:solidFill>
                <a:latin typeface="Century Gothic" panose="020B0502020202020204" pitchFamily="34" charset="0"/>
              </a:rPr>
              <a:t>ostly affair to maintain a robust &amp; scalable database</a:t>
            </a:r>
          </a:p>
          <a:p>
            <a:pPr marL="285750" indent="-285750">
              <a:lnSpc>
                <a:spcPct val="300000"/>
              </a:lnSpc>
              <a:buClr>
                <a:schemeClr val="accent1">
                  <a:lumMod val="75000"/>
                </a:schemeClr>
              </a:buClr>
              <a:buFont typeface="Courier New" panose="02070309020205020404" pitchFamily="49" charset="0"/>
              <a:buChar char="o"/>
            </a:pPr>
            <a:r>
              <a:rPr lang="en-US" sz="1600" b="1" dirty="0">
                <a:solidFill>
                  <a:schemeClr val="tx1">
                    <a:lumMod val="65000"/>
                    <a:lumOff val="35000"/>
                  </a:schemeClr>
                </a:solidFill>
                <a:latin typeface="Century Gothic" panose="020B0502020202020204" pitchFamily="34" charset="0"/>
              </a:rPr>
              <a:t>Blockchain becomes a definitive use case application for all these use cases</a:t>
            </a:r>
            <a:endParaRPr lang="en-IN" sz="1600" b="1" dirty="0">
              <a:solidFill>
                <a:schemeClr val="tx1">
                  <a:lumMod val="65000"/>
                  <a:lumOff val="35000"/>
                </a:schemeClr>
              </a:solidFill>
              <a:latin typeface="Century Gothic" panose="020B0502020202020204" pitchFamily="34" charset="0"/>
            </a:endParaRPr>
          </a:p>
          <a:p>
            <a:pPr>
              <a:lnSpc>
                <a:spcPct val="300000"/>
              </a:lnSpc>
              <a:buClr>
                <a:schemeClr val="accent1">
                  <a:lumMod val="75000"/>
                </a:schemeClr>
              </a:buClr>
            </a:pPr>
            <a:endParaRPr lang="en-IN" sz="1600" b="1" dirty="0">
              <a:solidFill>
                <a:schemeClr val="tx1">
                  <a:lumMod val="65000"/>
                  <a:lumOff val="35000"/>
                </a:schemeClr>
              </a:solidFill>
              <a:latin typeface="Century Gothic" panose="020B0502020202020204" pitchFamily="34" charset="0"/>
            </a:endParaRPr>
          </a:p>
        </p:txBody>
      </p:sp>
      <p:sp>
        <p:nvSpPr>
          <p:cNvPr id="5" name="Rectangle 4"/>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CONCLUSION</a:t>
            </a:r>
            <a:endParaRPr lang="en-US" sz="2800" dirty="0">
              <a:solidFill>
                <a:srgbClr val="002060"/>
              </a:solidFill>
            </a:endParaRPr>
          </a:p>
        </p:txBody>
      </p:sp>
    </p:spTree>
    <p:extLst>
      <p:ext uri="{BB962C8B-B14F-4D97-AF65-F5344CB8AC3E}">
        <p14:creationId xmlns:p14="http://schemas.microsoft.com/office/powerpoint/2010/main" val="25766577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57799"/>
            <a:ext cx="12192000" cy="2308324"/>
          </a:xfrm>
          <a:prstGeom prst="rect">
            <a:avLst/>
          </a:prstGeom>
          <a:noFill/>
        </p:spPr>
        <p:txBody>
          <a:bodyPr wrap="square" rtlCol="0">
            <a:spAutoFit/>
          </a:bodyPr>
          <a:lstStyle/>
          <a:p>
            <a:pPr algn="ctr"/>
            <a:r>
              <a:rPr lang="en-US" sz="3600" spc="800" dirty="0" smtClean="0">
                <a:solidFill>
                  <a:srgbClr val="002060"/>
                </a:solidFill>
                <a:latin typeface="Eurostile" charset="0"/>
                <a:ea typeface="Eurostile" charset="0"/>
                <a:cs typeface="Eurostile" charset="0"/>
              </a:rPr>
              <a:t>BLOCKCHAIN BUSINESS NETWORK</a:t>
            </a:r>
          </a:p>
          <a:p>
            <a:pPr algn="ctr"/>
            <a:r>
              <a:rPr lang="en-US" sz="3600" spc="800" dirty="0" smtClean="0">
                <a:solidFill>
                  <a:srgbClr val="002060"/>
                </a:solidFill>
                <a:latin typeface="Eurostile" charset="0"/>
                <a:ea typeface="Eurostile" charset="0"/>
                <a:cs typeface="Eurostile" charset="0"/>
              </a:rPr>
              <a:t>WHAT CAN BLOCKCHAIN DO?</a:t>
            </a:r>
          </a:p>
          <a:p>
            <a:pPr algn="ctr"/>
            <a:r>
              <a:rPr lang="en-US" sz="3600" spc="800" dirty="0" smtClean="0">
                <a:solidFill>
                  <a:srgbClr val="002060"/>
                </a:solidFill>
                <a:latin typeface="Eurostile" charset="0"/>
                <a:ea typeface="Eurostile" charset="0"/>
                <a:cs typeface="Eurostile" charset="0"/>
              </a:rPr>
              <a:t>WHAT IS BLOCKCHAIN CAPABLE OF?</a:t>
            </a:r>
          </a:p>
          <a:p>
            <a:pPr algn="ctr"/>
            <a:r>
              <a:rPr lang="en-US" sz="3600" spc="800" dirty="0" smtClean="0">
                <a:solidFill>
                  <a:srgbClr val="002060"/>
                </a:solidFill>
                <a:latin typeface="Eurostile" charset="0"/>
                <a:ea typeface="Eurostile" charset="0"/>
                <a:cs typeface="Eurostile" charset="0"/>
              </a:rPr>
              <a:t>TYPES OF BLOCKCHAIN NETWORK</a:t>
            </a:r>
            <a:endParaRPr lang="en-US" sz="3600" spc="800" dirty="0">
              <a:solidFill>
                <a:srgbClr val="002060"/>
              </a:solidFill>
              <a:latin typeface="Eurostile" charset="0"/>
              <a:ea typeface="Eurostile" charset="0"/>
              <a:cs typeface="Eurostile" charset="0"/>
            </a:endParaRPr>
          </a:p>
        </p:txBody>
      </p:sp>
      <p:cxnSp>
        <p:nvCxnSpPr>
          <p:cNvPr id="3" name="Straight Connector 2"/>
          <p:cNvCxnSpPr/>
          <p:nvPr/>
        </p:nvCxnSpPr>
        <p:spPr>
          <a:xfrm flipH="1">
            <a:off x="6090462" y="4915726"/>
            <a:ext cx="996" cy="7439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096000" y="689272"/>
            <a:ext cx="1" cy="3086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9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735950" y="2051558"/>
            <a:ext cx="4232294" cy="3831818"/>
          </a:xfrm>
          <a:prstGeom prst="rect">
            <a:avLst/>
          </a:prstGeom>
          <a:noFill/>
        </p:spPr>
        <p:txBody>
          <a:bodyPr wrap="square" rtlCol="0">
            <a:spAutoFit/>
          </a:bodyPr>
          <a:lstStyle/>
          <a:p>
            <a:pPr>
              <a:lnSpc>
                <a:spcPct val="150000"/>
              </a:lnSpc>
            </a:pPr>
            <a:r>
              <a:rPr lang="en-US" b="1" dirty="0">
                <a:solidFill>
                  <a:schemeClr val="tx1">
                    <a:lumMod val="65000"/>
                    <a:lumOff val="35000"/>
                  </a:schemeClr>
                </a:solidFill>
                <a:latin typeface="Century Gothic" panose="020B0502020202020204" pitchFamily="34" charset="0"/>
              </a:rPr>
              <a:t>Inefficient</a:t>
            </a:r>
            <a:r>
              <a:rPr lang="en-US" dirty="0">
                <a:solidFill>
                  <a:schemeClr val="tx1">
                    <a:lumMod val="65000"/>
                    <a:lumOff val="35000"/>
                  </a:schemeClr>
                </a:solidFill>
                <a:latin typeface="Century Gothic" panose="020B0502020202020204" pitchFamily="34" charset="0"/>
              </a:rPr>
              <a:t>: Each participant has </a:t>
            </a:r>
          </a:p>
          <a:p>
            <a:pPr>
              <a:lnSpc>
                <a:spcPct val="150000"/>
              </a:lnSpc>
            </a:pPr>
            <a:r>
              <a:rPr lang="en-US" dirty="0">
                <a:solidFill>
                  <a:schemeClr val="tx1">
                    <a:lumMod val="65000"/>
                    <a:lumOff val="35000"/>
                  </a:schemeClr>
                </a:solidFill>
                <a:latin typeface="Century Gothic" panose="020B0502020202020204" pitchFamily="34" charset="0"/>
              </a:rPr>
              <a:t>own record</a:t>
            </a:r>
          </a:p>
          <a:p>
            <a:pPr>
              <a:lnSpc>
                <a:spcPct val="150000"/>
              </a:lnSpc>
            </a:pPr>
            <a:endParaRPr lang="en-US" dirty="0">
              <a:solidFill>
                <a:schemeClr val="tx1">
                  <a:lumMod val="65000"/>
                  <a:lumOff val="35000"/>
                </a:schemeClr>
              </a:solidFill>
              <a:latin typeface="Century Gothic" panose="020B0502020202020204" pitchFamily="34" charset="0"/>
            </a:endParaRPr>
          </a:p>
          <a:p>
            <a:pPr>
              <a:lnSpc>
                <a:spcPct val="150000"/>
              </a:lnSpc>
            </a:pPr>
            <a:r>
              <a:rPr lang="en-US" b="1" dirty="0">
                <a:solidFill>
                  <a:schemeClr val="tx1">
                    <a:lumMod val="65000"/>
                    <a:lumOff val="35000"/>
                  </a:schemeClr>
                </a:solidFill>
                <a:latin typeface="Century Gothic" panose="020B0502020202020204" pitchFamily="34" charset="0"/>
              </a:rPr>
              <a:t>Expensive</a:t>
            </a:r>
            <a:r>
              <a:rPr lang="en-US" dirty="0">
                <a:solidFill>
                  <a:schemeClr val="tx1">
                    <a:lumMod val="65000"/>
                    <a:lumOff val="35000"/>
                  </a:schemeClr>
                </a:solidFill>
                <a:latin typeface="Century Gothic" panose="020B0502020202020204" pitchFamily="34" charset="0"/>
              </a:rPr>
              <a:t>: Local DB is not </a:t>
            </a:r>
          </a:p>
          <a:p>
            <a:pPr>
              <a:lnSpc>
                <a:spcPct val="150000"/>
              </a:lnSpc>
            </a:pPr>
            <a:r>
              <a:rPr lang="en-US" dirty="0">
                <a:solidFill>
                  <a:schemeClr val="tx1">
                    <a:lumMod val="65000"/>
                    <a:lumOff val="35000"/>
                  </a:schemeClr>
                </a:solidFill>
                <a:latin typeface="Century Gothic" panose="020B0502020202020204" pitchFamily="34" charset="0"/>
              </a:rPr>
              <a:t>cost-effective</a:t>
            </a:r>
          </a:p>
          <a:p>
            <a:pPr>
              <a:lnSpc>
                <a:spcPct val="150000"/>
              </a:lnSpc>
            </a:pPr>
            <a:endParaRPr lang="en-US" dirty="0">
              <a:solidFill>
                <a:schemeClr val="tx1">
                  <a:lumMod val="65000"/>
                  <a:lumOff val="35000"/>
                </a:schemeClr>
              </a:solidFill>
              <a:latin typeface="Century Gothic" panose="020B0502020202020204" pitchFamily="34" charset="0"/>
            </a:endParaRPr>
          </a:p>
          <a:p>
            <a:pPr>
              <a:lnSpc>
                <a:spcPct val="150000"/>
              </a:lnSpc>
            </a:pPr>
            <a:r>
              <a:rPr lang="en-US" b="1" dirty="0">
                <a:solidFill>
                  <a:schemeClr val="tx1">
                    <a:lumMod val="65000"/>
                    <a:lumOff val="35000"/>
                  </a:schemeClr>
                </a:solidFill>
                <a:latin typeface="Century Gothic" panose="020B0502020202020204" pitchFamily="34" charset="0"/>
              </a:rPr>
              <a:t>Vulnerable:</a:t>
            </a:r>
            <a:r>
              <a:rPr lang="en-US" dirty="0">
                <a:solidFill>
                  <a:schemeClr val="tx1">
                    <a:lumMod val="65000"/>
                    <a:lumOff val="35000"/>
                  </a:schemeClr>
                </a:solidFill>
                <a:latin typeface="Century Gothic" panose="020B0502020202020204" pitchFamily="34" charset="0"/>
              </a:rPr>
              <a:t> Records are </a:t>
            </a:r>
          </a:p>
          <a:p>
            <a:pPr>
              <a:lnSpc>
                <a:spcPct val="150000"/>
              </a:lnSpc>
            </a:pPr>
            <a:r>
              <a:rPr lang="en-US" dirty="0">
                <a:solidFill>
                  <a:schemeClr val="tx1">
                    <a:lumMod val="65000"/>
                    <a:lumOff val="35000"/>
                  </a:schemeClr>
                </a:solidFill>
                <a:latin typeface="Century Gothic" panose="020B0502020202020204" pitchFamily="34" charset="0"/>
              </a:rPr>
              <a:t>susceptible to hacking and </a:t>
            </a:r>
          </a:p>
          <a:p>
            <a:pPr>
              <a:lnSpc>
                <a:spcPct val="150000"/>
              </a:lnSpc>
            </a:pPr>
            <a:r>
              <a:rPr lang="en-US" dirty="0">
                <a:solidFill>
                  <a:schemeClr val="tx1">
                    <a:lumMod val="65000"/>
                    <a:lumOff val="35000"/>
                  </a:schemeClr>
                </a:solidFill>
                <a:latin typeface="Century Gothic" panose="020B0502020202020204" pitchFamily="34" charset="0"/>
              </a:rPr>
              <a:t>misinformation</a:t>
            </a:r>
            <a:endParaRPr lang="en-IN" dirty="0">
              <a:solidFill>
                <a:schemeClr val="tx1">
                  <a:lumMod val="65000"/>
                  <a:lumOff val="35000"/>
                </a:schemeClr>
              </a:solidFill>
              <a:latin typeface="Century Gothic" panose="020B0502020202020204" pitchFamily="34" charset="0"/>
            </a:endParaRPr>
          </a:p>
        </p:txBody>
      </p:sp>
      <p:sp>
        <p:nvSpPr>
          <p:cNvPr id="8" name="TextBox 7"/>
          <p:cNvSpPr txBox="1"/>
          <p:nvPr/>
        </p:nvSpPr>
        <p:spPr>
          <a:xfrm>
            <a:off x="2670806" y="872476"/>
            <a:ext cx="6528135" cy="400110"/>
          </a:xfrm>
          <a:prstGeom prst="rect">
            <a:avLst/>
          </a:prstGeom>
          <a:noFill/>
        </p:spPr>
        <p:txBody>
          <a:bodyPr wrap="square" rtlCol="0">
            <a:spAutoFit/>
          </a:bodyPr>
          <a:lstStyle/>
          <a:p>
            <a:r>
              <a:rPr lang="en-IN" sz="2000" dirty="0">
                <a:solidFill>
                  <a:schemeClr val="tx1">
                    <a:lumMod val="65000"/>
                    <a:lumOff val="35000"/>
                  </a:schemeClr>
                </a:solidFill>
                <a:latin typeface="Century Gothic" panose="020B0502020202020204" pitchFamily="34" charset="0"/>
              </a:rPr>
              <a:t>Authoritative data source for a given data element</a:t>
            </a:r>
          </a:p>
        </p:txBody>
      </p:sp>
      <p:pic>
        <p:nvPicPr>
          <p:cNvPr id="11" name="Picture 10"/>
          <p:cNvPicPr>
            <a:picLocks noChangeAspect="1"/>
          </p:cNvPicPr>
          <p:nvPr/>
        </p:nvPicPr>
        <p:blipFill>
          <a:blip r:embed="rId3"/>
          <a:stretch>
            <a:fillRect/>
          </a:stretch>
        </p:blipFill>
        <p:spPr>
          <a:xfrm>
            <a:off x="323718" y="1395696"/>
            <a:ext cx="7252740" cy="5105117"/>
          </a:xfrm>
          <a:prstGeom prst="rect">
            <a:avLst/>
          </a:prstGeom>
        </p:spPr>
      </p:pic>
      <p:sp>
        <p:nvSpPr>
          <p:cNvPr id="6" name="Rectangle 5"/>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BLOCKCHAIN BUSINESS NETWORK: System of Record (</a:t>
            </a:r>
            <a:r>
              <a:rPr lang="en-US" sz="2800" dirty="0" err="1" smtClean="0">
                <a:solidFill>
                  <a:srgbClr val="002060"/>
                </a:solidFill>
                <a:latin typeface="Century Gothic" panose="020B0502020202020204" pitchFamily="34" charset="0"/>
              </a:rPr>
              <a:t>SoR</a:t>
            </a:r>
            <a:r>
              <a:rPr lang="en-US" sz="2800" dirty="0" smtClean="0">
                <a:solidFill>
                  <a:srgbClr val="002060"/>
                </a:solidFill>
                <a:latin typeface="Century Gothic" panose="020B0502020202020204" pitchFamily="34" charset="0"/>
              </a:rPr>
              <a:t>)</a:t>
            </a:r>
            <a:endParaRPr lang="en-US" sz="2800" dirty="0">
              <a:solidFill>
                <a:srgbClr val="002060"/>
              </a:solidFill>
            </a:endParaRPr>
          </a:p>
        </p:txBody>
      </p:sp>
    </p:spTree>
    <p:extLst>
      <p:ext uri="{BB962C8B-B14F-4D97-AF65-F5344CB8AC3E}">
        <p14:creationId xmlns:p14="http://schemas.microsoft.com/office/powerpoint/2010/main" val="80667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965733" y="1996636"/>
            <a:ext cx="2961639" cy="3416320"/>
          </a:xfrm>
          <a:prstGeom prst="rect">
            <a:avLst/>
          </a:prstGeom>
          <a:noFill/>
        </p:spPr>
        <p:txBody>
          <a:bodyPr wrap="square" rtlCol="0">
            <a:spAutoFit/>
          </a:bodyPr>
          <a:lstStyle/>
          <a:p>
            <a:r>
              <a:rPr lang="en-IN" b="1" dirty="0">
                <a:solidFill>
                  <a:schemeClr val="tx1">
                    <a:lumMod val="65000"/>
                    <a:lumOff val="35000"/>
                  </a:schemeClr>
                </a:solidFill>
                <a:latin typeface="Century Gothic" panose="020B0502020202020204" pitchFamily="34" charset="0"/>
              </a:rPr>
              <a:t>Provenance:</a:t>
            </a:r>
            <a:r>
              <a:rPr lang="en-IN" dirty="0">
                <a:solidFill>
                  <a:schemeClr val="tx1">
                    <a:lumMod val="65000"/>
                    <a:lumOff val="35000"/>
                  </a:schemeClr>
                </a:solidFill>
                <a:latin typeface="Century Gothic" panose="020B0502020202020204" pitchFamily="34" charset="0"/>
              </a:rPr>
              <a:t> There is single place of origin for all transactions</a:t>
            </a:r>
          </a:p>
          <a:p>
            <a:endParaRPr lang="en-IN" dirty="0">
              <a:solidFill>
                <a:schemeClr val="tx1">
                  <a:lumMod val="65000"/>
                  <a:lumOff val="35000"/>
                </a:schemeClr>
              </a:solidFill>
              <a:latin typeface="Century Gothic" panose="020B0502020202020204" pitchFamily="34" charset="0"/>
            </a:endParaRPr>
          </a:p>
          <a:p>
            <a:r>
              <a:rPr lang="en-US" b="1" dirty="0">
                <a:solidFill>
                  <a:schemeClr val="tx1">
                    <a:lumMod val="65000"/>
                    <a:lumOff val="35000"/>
                  </a:schemeClr>
                </a:solidFill>
                <a:latin typeface="Century Gothic" panose="020B0502020202020204" pitchFamily="34" charset="0"/>
              </a:rPr>
              <a:t>Consensus:</a:t>
            </a:r>
            <a:r>
              <a:rPr lang="en-US" dirty="0">
                <a:solidFill>
                  <a:schemeClr val="tx1">
                    <a:lumMod val="65000"/>
                    <a:lumOff val="35000"/>
                  </a:schemeClr>
                </a:solidFill>
                <a:latin typeface="Century Gothic" panose="020B0502020202020204" pitchFamily="34" charset="0"/>
              </a:rPr>
              <a:t> All participants agree on transactions being made</a:t>
            </a:r>
          </a:p>
          <a:p>
            <a:endParaRPr lang="en-US" dirty="0">
              <a:solidFill>
                <a:schemeClr val="tx1">
                  <a:lumMod val="65000"/>
                  <a:lumOff val="35000"/>
                </a:schemeClr>
              </a:solidFill>
              <a:latin typeface="Century Gothic" panose="020B0502020202020204" pitchFamily="34" charset="0"/>
            </a:endParaRPr>
          </a:p>
          <a:p>
            <a:r>
              <a:rPr lang="en-US" b="1" dirty="0">
                <a:solidFill>
                  <a:schemeClr val="tx1">
                    <a:lumMod val="65000"/>
                    <a:lumOff val="35000"/>
                  </a:schemeClr>
                </a:solidFill>
                <a:latin typeface="Century Gothic" panose="020B0502020202020204" pitchFamily="34" charset="0"/>
              </a:rPr>
              <a:t>Immutability:</a:t>
            </a:r>
            <a:r>
              <a:rPr lang="en-US" dirty="0">
                <a:solidFill>
                  <a:schemeClr val="tx1">
                    <a:lumMod val="65000"/>
                    <a:lumOff val="35000"/>
                  </a:schemeClr>
                </a:solidFill>
                <a:latin typeface="Century Gothic" panose="020B0502020202020204" pitchFamily="34" charset="0"/>
              </a:rPr>
              <a:t> Records cannot be changed or removed</a:t>
            </a:r>
            <a:endParaRPr lang="en-IN" dirty="0">
              <a:solidFill>
                <a:schemeClr val="tx1">
                  <a:lumMod val="65000"/>
                  <a:lumOff val="35000"/>
                </a:schemeClr>
              </a:solidFill>
              <a:latin typeface="Century Gothic" panose="020B0502020202020204" pitchFamily="34" charset="0"/>
            </a:endParaRPr>
          </a:p>
        </p:txBody>
      </p:sp>
      <p:sp>
        <p:nvSpPr>
          <p:cNvPr id="10" name="TextBox 9"/>
          <p:cNvSpPr txBox="1"/>
          <p:nvPr/>
        </p:nvSpPr>
        <p:spPr>
          <a:xfrm>
            <a:off x="1583231" y="1020542"/>
            <a:ext cx="10095689" cy="369332"/>
          </a:xfrm>
          <a:prstGeom prst="rect">
            <a:avLst/>
          </a:prstGeom>
          <a:noFill/>
        </p:spPr>
        <p:txBody>
          <a:bodyPr wrap="square" rtlCol="0">
            <a:spAutoFit/>
          </a:bodyPr>
          <a:lstStyle/>
          <a:p>
            <a:r>
              <a:rPr lang="en-IN" dirty="0">
                <a:latin typeface="Century Gothic" panose="020B0502020202020204" pitchFamily="34" charset="0"/>
              </a:rPr>
              <a:t>Trusted data source that gives a complete picture of the data object as a whole.</a:t>
            </a:r>
          </a:p>
        </p:txBody>
      </p:sp>
      <p:pic>
        <p:nvPicPr>
          <p:cNvPr id="3" name="Picture 2"/>
          <p:cNvPicPr>
            <a:picLocks noChangeAspect="1"/>
          </p:cNvPicPr>
          <p:nvPr/>
        </p:nvPicPr>
        <p:blipFill>
          <a:blip r:embed="rId3"/>
          <a:stretch>
            <a:fillRect/>
          </a:stretch>
        </p:blipFill>
        <p:spPr>
          <a:xfrm>
            <a:off x="434104" y="1678283"/>
            <a:ext cx="8338421" cy="4706423"/>
          </a:xfrm>
          <a:prstGeom prst="rect">
            <a:avLst/>
          </a:prstGeom>
        </p:spPr>
      </p:pic>
      <p:sp>
        <p:nvSpPr>
          <p:cNvPr id="7" name="Rectangle 6"/>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BLOCKCHAIN </a:t>
            </a:r>
            <a:r>
              <a:rPr lang="en-US" sz="2800" dirty="0">
                <a:solidFill>
                  <a:srgbClr val="002060"/>
                </a:solidFill>
                <a:latin typeface="Century Gothic" panose="020B0502020202020204" pitchFamily="34" charset="0"/>
              </a:rPr>
              <a:t>BUSINESS </a:t>
            </a:r>
            <a:r>
              <a:rPr lang="en-US" sz="2800" dirty="0" smtClean="0">
                <a:solidFill>
                  <a:srgbClr val="002060"/>
                </a:solidFill>
                <a:latin typeface="Century Gothic" panose="020B0502020202020204" pitchFamily="34" charset="0"/>
              </a:rPr>
              <a:t>NETWORK: SINGLE SOURCE OF TRUTH (</a:t>
            </a:r>
            <a:r>
              <a:rPr lang="en-US" sz="2800" dirty="0" err="1" smtClean="0">
                <a:solidFill>
                  <a:srgbClr val="002060"/>
                </a:solidFill>
                <a:latin typeface="Century Gothic" panose="020B0502020202020204" pitchFamily="34" charset="0"/>
              </a:rPr>
              <a:t>SSoT</a:t>
            </a:r>
            <a:r>
              <a:rPr lang="en-US" sz="2800" dirty="0" smtClean="0">
                <a:solidFill>
                  <a:srgbClr val="002060"/>
                </a:solidFill>
                <a:latin typeface="Century Gothic" panose="020B0502020202020204" pitchFamily="34" charset="0"/>
              </a:rPr>
              <a:t>)</a:t>
            </a:r>
            <a:endParaRPr lang="en-US" sz="2800" dirty="0">
              <a:solidFill>
                <a:srgbClr val="002060"/>
              </a:solidFill>
            </a:endParaRPr>
          </a:p>
        </p:txBody>
      </p:sp>
    </p:spTree>
    <p:extLst>
      <p:ext uri="{BB962C8B-B14F-4D97-AF65-F5344CB8AC3E}">
        <p14:creationId xmlns:p14="http://schemas.microsoft.com/office/powerpoint/2010/main" val="2711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69210" y="888641"/>
            <a:ext cx="3053579" cy="1798749"/>
          </a:xfr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888642"/>
            <a:ext cx="2698124" cy="179874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4243" y="888643"/>
            <a:ext cx="3339557" cy="1798747"/>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0199" y="4136383"/>
            <a:ext cx="3847199" cy="1324323"/>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6199" y="3931845"/>
            <a:ext cx="1662126" cy="1662126"/>
          </a:xfrm>
          <a:prstGeom prst="rect">
            <a:avLst/>
          </a:prstGeom>
        </p:spPr>
      </p:pic>
      <p:sp>
        <p:nvSpPr>
          <p:cNvPr id="15" name="TextBox 14"/>
          <p:cNvSpPr txBox="1"/>
          <p:nvPr/>
        </p:nvSpPr>
        <p:spPr>
          <a:xfrm>
            <a:off x="838201" y="2713009"/>
            <a:ext cx="2698123" cy="830997"/>
          </a:xfrm>
          <a:prstGeom prst="rect">
            <a:avLst/>
          </a:prstGeom>
          <a:noFill/>
        </p:spPr>
        <p:txBody>
          <a:bodyPr wrap="square" rtlCol="0">
            <a:spAutoFit/>
          </a:bodyPr>
          <a:lstStyle/>
          <a:p>
            <a:pPr algn="ctr"/>
            <a:r>
              <a:rPr lang="en-US" sz="1600" b="1" dirty="0">
                <a:solidFill>
                  <a:schemeClr val="tx1">
                    <a:lumMod val="65000"/>
                    <a:lumOff val="35000"/>
                  </a:schemeClr>
                </a:solidFill>
                <a:latin typeface="Century Gothic" panose="020B0502020202020204" pitchFamily="34" charset="0"/>
              </a:rPr>
              <a:t>Saves TIME</a:t>
            </a:r>
          </a:p>
          <a:p>
            <a:pPr algn="ctr"/>
            <a:r>
              <a:rPr lang="en-US" sz="1600" dirty="0">
                <a:solidFill>
                  <a:schemeClr val="tx1">
                    <a:lumMod val="65000"/>
                    <a:lumOff val="35000"/>
                  </a:schemeClr>
                </a:solidFill>
                <a:latin typeface="Century Gothic" panose="020B0502020202020204" pitchFamily="34" charset="0"/>
              </a:rPr>
              <a:t>Settles transaction time from days to seconds</a:t>
            </a:r>
            <a:endParaRPr lang="en-IN" sz="1600" dirty="0">
              <a:solidFill>
                <a:schemeClr val="tx1">
                  <a:lumMod val="65000"/>
                  <a:lumOff val="35000"/>
                </a:schemeClr>
              </a:solidFill>
              <a:latin typeface="Century Gothic" panose="020B0502020202020204" pitchFamily="34" charset="0"/>
            </a:endParaRPr>
          </a:p>
        </p:txBody>
      </p:sp>
      <p:sp>
        <p:nvSpPr>
          <p:cNvPr id="16" name="TextBox 15"/>
          <p:cNvSpPr txBox="1"/>
          <p:nvPr/>
        </p:nvSpPr>
        <p:spPr>
          <a:xfrm>
            <a:off x="4298552" y="2713009"/>
            <a:ext cx="3445034" cy="830997"/>
          </a:xfrm>
          <a:prstGeom prst="rect">
            <a:avLst/>
          </a:prstGeom>
          <a:noFill/>
        </p:spPr>
        <p:txBody>
          <a:bodyPr wrap="square" rtlCol="0">
            <a:spAutoFit/>
          </a:bodyPr>
          <a:lstStyle/>
          <a:p>
            <a:pPr algn="ctr"/>
            <a:r>
              <a:rPr lang="en-US" sz="1600" b="1" dirty="0">
                <a:solidFill>
                  <a:schemeClr val="tx1">
                    <a:lumMod val="65000"/>
                    <a:lumOff val="35000"/>
                  </a:schemeClr>
                </a:solidFill>
                <a:latin typeface="Century Gothic" panose="020B0502020202020204" pitchFamily="34" charset="0"/>
              </a:rPr>
              <a:t>Reduces COST</a:t>
            </a:r>
          </a:p>
          <a:p>
            <a:pPr algn="ctr"/>
            <a:r>
              <a:rPr lang="en-US" sz="1600" dirty="0">
                <a:solidFill>
                  <a:schemeClr val="tx1">
                    <a:lumMod val="65000"/>
                    <a:lumOff val="35000"/>
                  </a:schemeClr>
                </a:solidFill>
                <a:latin typeface="Century Gothic" panose="020B0502020202020204" pitchFamily="34" charset="0"/>
              </a:rPr>
              <a:t>Overheads and cost-intermediaries</a:t>
            </a:r>
            <a:endParaRPr lang="en-IN" sz="1600" dirty="0">
              <a:solidFill>
                <a:schemeClr val="tx1">
                  <a:lumMod val="65000"/>
                  <a:lumOff val="35000"/>
                </a:schemeClr>
              </a:solidFill>
              <a:latin typeface="Century Gothic" panose="020B0502020202020204" pitchFamily="34" charset="0"/>
            </a:endParaRPr>
          </a:p>
        </p:txBody>
      </p:sp>
      <p:sp>
        <p:nvSpPr>
          <p:cNvPr id="17" name="TextBox 16"/>
          <p:cNvSpPr txBox="1"/>
          <p:nvPr/>
        </p:nvSpPr>
        <p:spPr>
          <a:xfrm>
            <a:off x="8345510" y="2574509"/>
            <a:ext cx="3515932" cy="830997"/>
          </a:xfrm>
          <a:prstGeom prst="rect">
            <a:avLst/>
          </a:prstGeom>
          <a:noFill/>
        </p:spPr>
        <p:txBody>
          <a:bodyPr wrap="square" rtlCol="0">
            <a:spAutoFit/>
          </a:bodyPr>
          <a:lstStyle/>
          <a:p>
            <a:pPr algn="ctr"/>
            <a:r>
              <a:rPr lang="en-US" sz="1600" b="1" dirty="0">
                <a:solidFill>
                  <a:schemeClr val="tx1">
                    <a:lumMod val="65000"/>
                    <a:lumOff val="35000"/>
                  </a:schemeClr>
                </a:solidFill>
                <a:latin typeface="Century Gothic" panose="020B0502020202020204" pitchFamily="34" charset="0"/>
              </a:rPr>
              <a:t>Reduces RISK</a:t>
            </a:r>
          </a:p>
          <a:p>
            <a:pPr algn="ctr"/>
            <a:r>
              <a:rPr lang="en-US" sz="1600" dirty="0" err="1">
                <a:solidFill>
                  <a:schemeClr val="tx1">
                    <a:lumMod val="65000"/>
                    <a:lumOff val="35000"/>
                  </a:schemeClr>
                </a:solidFill>
                <a:latin typeface="Century Gothic" panose="020B0502020202020204" pitchFamily="34" charset="0"/>
              </a:rPr>
              <a:t>Safegaurds</a:t>
            </a:r>
            <a:r>
              <a:rPr lang="en-US" sz="1600" dirty="0">
                <a:solidFill>
                  <a:schemeClr val="tx1">
                    <a:lumMod val="65000"/>
                    <a:lumOff val="35000"/>
                  </a:schemeClr>
                </a:solidFill>
                <a:latin typeface="Century Gothic" panose="020B0502020202020204" pitchFamily="34" charset="0"/>
              </a:rPr>
              <a:t> business  from</a:t>
            </a:r>
          </a:p>
          <a:p>
            <a:pPr algn="ctr"/>
            <a:r>
              <a:rPr lang="en-US" sz="1600" dirty="0">
                <a:solidFill>
                  <a:schemeClr val="tx1">
                    <a:lumMod val="65000"/>
                    <a:lumOff val="35000"/>
                  </a:schemeClr>
                </a:solidFill>
                <a:latin typeface="Century Gothic" panose="020B0502020202020204" pitchFamily="34" charset="0"/>
              </a:rPr>
              <a:t>tampering, fraud and cybercrime</a:t>
            </a:r>
            <a:endParaRPr lang="en-IN" sz="1600" dirty="0">
              <a:solidFill>
                <a:schemeClr val="tx1">
                  <a:lumMod val="65000"/>
                  <a:lumOff val="35000"/>
                </a:schemeClr>
              </a:solidFill>
              <a:latin typeface="Century Gothic" panose="020B0502020202020204" pitchFamily="34" charset="0"/>
            </a:endParaRPr>
          </a:p>
        </p:txBody>
      </p:sp>
      <p:sp>
        <p:nvSpPr>
          <p:cNvPr id="18" name="TextBox 17"/>
          <p:cNvSpPr txBox="1"/>
          <p:nvPr/>
        </p:nvSpPr>
        <p:spPr>
          <a:xfrm>
            <a:off x="722882" y="5696295"/>
            <a:ext cx="3244403" cy="830997"/>
          </a:xfrm>
          <a:prstGeom prst="rect">
            <a:avLst/>
          </a:prstGeom>
          <a:noFill/>
        </p:spPr>
        <p:txBody>
          <a:bodyPr wrap="square" rtlCol="0">
            <a:spAutoFit/>
          </a:bodyPr>
          <a:lstStyle/>
          <a:p>
            <a:pPr algn="ctr"/>
            <a:r>
              <a:rPr lang="en-US" sz="1600" b="1" dirty="0">
                <a:solidFill>
                  <a:schemeClr val="tx1">
                    <a:lumMod val="65000"/>
                    <a:lumOff val="35000"/>
                  </a:schemeClr>
                </a:solidFill>
                <a:latin typeface="Century Gothic" panose="020B0502020202020204" pitchFamily="34" charset="0"/>
              </a:rPr>
              <a:t>Removes MIDDLEMAN</a:t>
            </a:r>
          </a:p>
          <a:p>
            <a:pPr algn="ctr"/>
            <a:r>
              <a:rPr lang="en-US" sz="1600" dirty="0">
                <a:solidFill>
                  <a:schemeClr val="tx1">
                    <a:lumMod val="65000"/>
                    <a:lumOff val="35000"/>
                  </a:schemeClr>
                </a:solidFill>
                <a:latin typeface="Century Gothic" panose="020B0502020202020204" pitchFamily="34" charset="0"/>
              </a:rPr>
              <a:t>Elimination of intermediaries for establishing trust</a:t>
            </a:r>
            <a:endParaRPr lang="en-IN" sz="1600" dirty="0">
              <a:solidFill>
                <a:schemeClr val="tx1">
                  <a:lumMod val="65000"/>
                  <a:lumOff val="35000"/>
                </a:schemeClr>
              </a:solidFill>
              <a:latin typeface="Century Gothic" panose="020B0502020202020204" pitchFamily="34" charset="0"/>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9566" y="3718411"/>
            <a:ext cx="2076290" cy="1848063"/>
          </a:xfrm>
          <a:prstGeom prst="rect">
            <a:avLst/>
          </a:prstGeom>
        </p:spPr>
      </p:pic>
      <p:sp>
        <p:nvSpPr>
          <p:cNvPr id="20" name="TextBox 19"/>
          <p:cNvSpPr txBox="1"/>
          <p:nvPr/>
        </p:nvSpPr>
        <p:spPr>
          <a:xfrm>
            <a:off x="8345510" y="5696295"/>
            <a:ext cx="3715691" cy="830997"/>
          </a:xfrm>
          <a:prstGeom prst="rect">
            <a:avLst/>
          </a:prstGeom>
          <a:noFill/>
        </p:spPr>
        <p:txBody>
          <a:bodyPr wrap="square" rtlCol="0">
            <a:spAutoFit/>
          </a:bodyPr>
          <a:lstStyle/>
          <a:p>
            <a:pPr algn="ctr"/>
            <a:r>
              <a:rPr lang="en-US" sz="1600" b="1" dirty="0">
                <a:solidFill>
                  <a:schemeClr val="tx1">
                    <a:lumMod val="65000"/>
                    <a:lumOff val="35000"/>
                  </a:schemeClr>
                </a:solidFill>
                <a:latin typeface="Century Gothic" panose="020B0502020202020204" pitchFamily="34" charset="0"/>
              </a:rPr>
              <a:t>CROSS-BORDER transactions</a:t>
            </a:r>
          </a:p>
          <a:p>
            <a:pPr algn="ctr"/>
            <a:r>
              <a:rPr lang="en-US" sz="1600" dirty="0">
                <a:solidFill>
                  <a:schemeClr val="tx1">
                    <a:lumMod val="65000"/>
                    <a:lumOff val="35000"/>
                  </a:schemeClr>
                </a:solidFill>
                <a:latin typeface="Century Gothic" panose="020B0502020202020204" pitchFamily="34" charset="0"/>
              </a:rPr>
              <a:t>Elimination of government regulations to promote free trade</a:t>
            </a:r>
            <a:endParaRPr lang="en-IN" sz="1600" dirty="0">
              <a:solidFill>
                <a:schemeClr val="tx1">
                  <a:lumMod val="65000"/>
                  <a:lumOff val="35000"/>
                </a:schemeClr>
              </a:solidFill>
              <a:latin typeface="Century Gothic" panose="020B0502020202020204" pitchFamily="34" charset="0"/>
            </a:endParaRPr>
          </a:p>
        </p:txBody>
      </p:sp>
      <p:sp>
        <p:nvSpPr>
          <p:cNvPr id="21" name="TextBox 20"/>
          <p:cNvSpPr txBox="1"/>
          <p:nvPr/>
        </p:nvSpPr>
        <p:spPr>
          <a:xfrm>
            <a:off x="3967285" y="5696294"/>
            <a:ext cx="3953028" cy="584775"/>
          </a:xfrm>
          <a:prstGeom prst="rect">
            <a:avLst/>
          </a:prstGeom>
          <a:noFill/>
        </p:spPr>
        <p:txBody>
          <a:bodyPr wrap="square" rtlCol="0">
            <a:spAutoFit/>
          </a:bodyPr>
          <a:lstStyle/>
          <a:p>
            <a:pPr algn="ctr"/>
            <a:r>
              <a:rPr lang="en-US" sz="1600" b="1" dirty="0">
                <a:solidFill>
                  <a:schemeClr val="tx1">
                    <a:lumMod val="65000"/>
                    <a:lumOff val="35000"/>
                  </a:schemeClr>
                </a:solidFill>
                <a:latin typeface="Century Gothic" panose="020B0502020202020204" pitchFamily="34" charset="0"/>
              </a:rPr>
              <a:t>Establishes TRUST</a:t>
            </a:r>
          </a:p>
          <a:p>
            <a:pPr algn="ctr"/>
            <a:r>
              <a:rPr lang="en-US" sz="1600" dirty="0">
                <a:solidFill>
                  <a:schemeClr val="tx1">
                    <a:lumMod val="65000"/>
                    <a:lumOff val="35000"/>
                  </a:schemeClr>
                </a:solidFill>
                <a:latin typeface="Century Gothic" panose="020B0502020202020204" pitchFamily="34" charset="0"/>
              </a:rPr>
              <a:t>Increased Trust through shared ledger</a:t>
            </a:r>
            <a:endParaRPr lang="en-IN" sz="1600" dirty="0">
              <a:solidFill>
                <a:schemeClr val="tx1">
                  <a:lumMod val="65000"/>
                  <a:lumOff val="35000"/>
                </a:schemeClr>
              </a:solidFill>
              <a:latin typeface="Century Gothic" panose="020B0502020202020204" pitchFamily="34" charset="0"/>
            </a:endParaRPr>
          </a:p>
        </p:txBody>
      </p:sp>
      <p:sp>
        <p:nvSpPr>
          <p:cNvPr id="22" name="Rectangle 21"/>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WHAT CAN BLOCKCHAIN DO?</a:t>
            </a:r>
            <a:endParaRPr lang="en-US" sz="2800" dirty="0">
              <a:solidFill>
                <a:srgbClr val="002060"/>
              </a:solidFill>
            </a:endParaRPr>
          </a:p>
        </p:txBody>
      </p:sp>
    </p:spTree>
    <p:extLst>
      <p:ext uri="{BB962C8B-B14F-4D97-AF65-F5344CB8AC3E}">
        <p14:creationId xmlns:p14="http://schemas.microsoft.com/office/powerpoint/2010/main" val="98922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ppt_x"/>
                                          </p:val>
                                        </p:tav>
                                        <p:tav tm="100000">
                                          <p:val>
                                            <p:strVal val="#ppt_x"/>
                                          </p:val>
                                        </p:tav>
                                      </p:tavLst>
                                    </p:anim>
                                    <p:anim calcmode="lin" valueType="num">
                                      <p:cBhvr additive="base">
                                        <p:cTn id="6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305501"/>
            <a:ext cx="1950720" cy="1200912"/>
          </a:xfr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920" y="1305501"/>
            <a:ext cx="1950720" cy="1200912"/>
          </a:xfrm>
          <a:prstGeom prst="rect">
            <a:avLst/>
          </a:prstGeom>
        </p:spPr>
      </p:pic>
      <p:sp>
        <p:nvSpPr>
          <p:cNvPr id="11" name="TextBox 10"/>
          <p:cNvSpPr txBox="1"/>
          <p:nvPr/>
        </p:nvSpPr>
        <p:spPr>
          <a:xfrm>
            <a:off x="838200" y="888642"/>
            <a:ext cx="3901440" cy="369332"/>
          </a:xfrm>
          <a:prstGeom prst="rect">
            <a:avLst/>
          </a:prstGeom>
          <a:noFill/>
        </p:spPr>
        <p:txBody>
          <a:bodyPr wrap="square" rtlCol="0">
            <a:spAutoFit/>
          </a:bodyPr>
          <a:lstStyle/>
          <a:p>
            <a:pPr algn="ctr"/>
            <a:r>
              <a:rPr lang="en-US" b="1" dirty="0">
                <a:latin typeface="Century Gothic" panose="020B0502020202020204" pitchFamily="34" charset="0"/>
              </a:rPr>
              <a:t>Establish Digital Identity</a:t>
            </a:r>
            <a:endParaRPr lang="en-IN" b="1" dirty="0">
              <a:latin typeface="Century Gothic" panose="020B0502020202020204" pitchFamily="34" charset="0"/>
            </a:endParaRPr>
          </a:p>
        </p:txBody>
      </p:sp>
      <p:sp>
        <p:nvSpPr>
          <p:cNvPr id="12" name="TextBox 11"/>
          <p:cNvSpPr txBox="1"/>
          <p:nvPr/>
        </p:nvSpPr>
        <p:spPr>
          <a:xfrm>
            <a:off x="838200" y="2553940"/>
            <a:ext cx="1950720" cy="923330"/>
          </a:xfrm>
          <a:prstGeom prst="rect">
            <a:avLst/>
          </a:prstGeom>
          <a:noFill/>
        </p:spPr>
        <p:txBody>
          <a:bodyPr wrap="square" rtlCol="0">
            <a:spAutoFit/>
          </a:bodyPr>
          <a:lstStyle/>
          <a:p>
            <a:pPr algn="ctr"/>
            <a:r>
              <a:rPr lang="en-US" dirty="0">
                <a:latin typeface="Century Gothic" panose="020B0502020202020204" pitchFamily="34" charset="0"/>
              </a:rPr>
              <a:t>Public Key</a:t>
            </a:r>
          </a:p>
          <a:p>
            <a:pPr algn="ctr"/>
            <a:r>
              <a:rPr lang="en-US" dirty="0">
                <a:latin typeface="Century Gothic" panose="020B0502020202020204" pitchFamily="34" charset="0"/>
              </a:rPr>
              <a:t>(Bank Account Number)</a:t>
            </a:r>
            <a:endParaRPr lang="en-IN" dirty="0">
              <a:latin typeface="Century Gothic" panose="020B0502020202020204" pitchFamily="34" charset="0"/>
            </a:endParaRPr>
          </a:p>
        </p:txBody>
      </p:sp>
      <p:sp>
        <p:nvSpPr>
          <p:cNvPr id="13" name="TextBox 12"/>
          <p:cNvSpPr txBox="1"/>
          <p:nvPr/>
        </p:nvSpPr>
        <p:spPr>
          <a:xfrm>
            <a:off x="2788920" y="2553940"/>
            <a:ext cx="2173045" cy="1200329"/>
          </a:xfrm>
          <a:prstGeom prst="rect">
            <a:avLst/>
          </a:prstGeom>
          <a:noFill/>
        </p:spPr>
        <p:txBody>
          <a:bodyPr wrap="square" rtlCol="0">
            <a:spAutoFit/>
          </a:bodyPr>
          <a:lstStyle/>
          <a:p>
            <a:pPr algn="ctr"/>
            <a:r>
              <a:rPr lang="en-US" dirty="0">
                <a:latin typeface="Century Gothic" panose="020B0502020202020204" pitchFamily="34" charset="0"/>
              </a:rPr>
              <a:t>Private Key</a:t>
            </a:r>
          </a:p>
          <a:p>
            <a:pPr algn="ctr"/>
            <a:r>
              <a:rPr lang="en-US" dirty="0">
                <a:latin typeface="Century Gothic" panose="020B0502020202020204" pitchFamily="34" charset="0"/>
              </a:rPr>
              <a:t>(Bank Authorization Password)</a:t>
            </a:r>
            <a:endParaRPr lang="en-IN" dirty="0">
              <a:latin typeface="Century Gothic" panose="020B050202020202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3149" y="1262988"/>
            <a:ext cx="1899439" cy="1290952"/>
          </a:xfrm>
          <a:prstGeom prst="rect">
            <a:avLst/>
          </a:prstGeom>
        </p:spPr>
      </p:pic>
      <p:sp>
        <p:nvSpPr>
          <p:cNvPr id="15" name="TextBox 14"/>
          <p:cNvSpPr txBox="1"/>
          <p:nvPr/>
        </p:nvSpPr>
        <p:spPr>
          <a:xfrm>
            <a:off x="6832148" y="912405"/>
            <a:ext cx="3901440" cy="369332"/>
          </a:xfrm>
          <a:prstGeom prst="rect">
            <a:avLst/>
          </a:prstGeom>
          <a:noFill/>
        </p:spPr>
        <p:txBody>
          <a:bodyPr wrap="square" rtlCol="0">
            <a:spAutoFit/>
          </a:bodyPr>
          <a:lstStyle/>
          <a:p>
            <a:pPr algn="ctr"/>
            <a:r>
              <a:rPr lang="en-US" b="1" dirty="0">
                <a:latin typeface="Century Gothic" panose="020B0502020202020204" pitchFamily="34" charset="0"/>
              </a:rPr>
              <a:t>Serve as Single Source of Truth</a:t>
            </a:r>
            <a:endParaRPr lang="en-IN" b="1" dirty="0">
              <a:latin typeface="Century Gothic" panose="020B0502020202020204" pitchFamily="34" charset="0"/>
            </a:endParaRPr>
          </a:p>
        </p:txBody>
      </p:sp>
      <p:sp>
        <p:nvSpPr>
          <p:cNvPr id="16" name="TextBox 15"/>
          <p:cNvSpPr txBox="1"/>
          <p:nvPr/>
        </p:nvSpPr>
        <p:spPr>
          <a:xfrm>
            <a:off x="838200" y="5928759"/>
            <a:ext cx="3820903" cy="369332"/>
          </a:xfrm>
          <a:prstGeom prst="rect">
            <a:avLst/>
          </a:prstGeom>
          <a:noFill/>
        </p:spPr>
        <p:txBody>
          <a:bodyPr wrap="square" rtlCol="0">
            <a:spAutoFit/>
          </a:bodyPr>
          <a:lstStyle/>
          <a:p>
            <a:pPr algn="ctr"/>
            <a:r>
              <a:rPr lang="en-US" dirty="0">
                <a:latin typeface="Century Gothic" panose="020B0502020202020204" pitchFamily="34" charset="0"/>
              </a:rPr>
              <a:t>Maintains history of itself</a:t>
            </a:r>
            <a:endParaRPr lang="en-IN" dirty="0">
              <a:latin typeface="Century Gothic" panose="020B0502020202020204" pitchFamily="34" charset="0"/>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4412256"/>
            <a:ext cx="4002741" cy="1460624"/>
          </a:xfrm>
          <a:prstGeom prst="rect">
            <a:avLst/>
          </a:prstGeom>
        </p:spPr>
      </p:pic>
      <p:sp>
        <p:nvSpPr>
          <p:cNvPr id="18" name="TextBox 17"/>
          <p:cNvSpPr txBox="1"/>
          <p:nvPr/>
        </p:nvSpPr>
        <p:spPr>
          <a:xfrm>
            <a:off x="838200" y="3987045"/>
            <a:ext cx="3901440" cy="369332"/>
          </a:xfrm>
          <a:prstGeom prst="rect">
            <a:avLst/>
          </a:prstGeom>
          <a:noFill/>
        </p:spPr>
        <p:txBody>
          <a:bodyPr wrap="square" rtlCol="0">
            <a:spAutoFit/>
          </a:bodyPr>
          <a:lstStyle/>
          <a:p>
            <a:pPr algn="ctr"/>
            <a:r>
              <a:rPr lang="en-US" b="1" dirty="0">
                <a:latin typeface="Century Gothic" panose="020B0502020202020204" pitchFamily="34" charset="0"/>
              </a:rPr>
              <a:t>Prove Immutable</a:t>
            </a:r>
            <a:endParaRPr lang="en-IN" b="1" dirty="0">
              <a:latin typeface="Century Gothic" panose="020B0502020202020204" pitchFamily="34" charset="0"/>
            </a:endParaRPr>
          </a:p>
        </p:txBody>
      </p:sp>
      <p:sp>
        <p:nvSpPr>
          <p:cNvPr id="19" name="TextBox 18"/>
          <p:cNvSpPr txBox="1"/>
          <p:nvPr/>
        </p:nvSpPr>
        <p:spPr>
          <a:xfrm>
            <a:off x="7065085" y="2706340"/>
            <a:ext cx="3820903" cy="646331"/>
          </a:xfrm>
          <a:prstGeom prst="rect">
            <a:avLst/>
          </a:prstGeom>
          <a:noFill/>
        </p:spPr>
        <p:txBody>
          <a:bodyPr wrap="square" rtlCol="0">
            <a:spAutoFit/>
          </a:bodyPr>
          <a:lstStyle/>
          <a:p>
            <a:pPr algn="ctr"/>
            <a:r>
              <a:rPr lang="en-US" dirty="0">
                <a:latin typeface="Century Gothic" panose="020B0502020202020204" pitchFamily="34" charset="0"/>
              </a:rPr>
              <a:t>Shared ledger stored across all the nodes on the network</a:t>
            </a:r>
            <a:endParaRPr lang="en-IN" dirty="0">
              <a:latin typeface="Century Gothic" panose="020B0502020202020204" pitchFamily="34" charset="0"/>
            </a:endParaRPr>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5662" y="4412256"/>
            <a:ext cx="1950720" cy="1463040"/>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56227" y="4459753"/>
            <a:ext cx="1884170" cy="1413127"/>
          </a:xfrm>
          <a:prstGeom prst="rect">
            <a:avLst/>
          </a:prstGeom>
        </p:spPr>
      </p:pic>
      <p:sp>
        <p:nvSpPr>
          <p:cNvPr id="22" name="Right Arrow 21"/>
          <p:cNvSpPr/>
          <p:nvPr/>
        </p:nvSpPr>
        <p:spPr>
          <a:xfrm>
            <a:off x="8416382" y="4985618"/>
            <a:ext cx="732971" cy="31389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6832148" y="3978402"/>
            <a:ext cx="3901440" cy="369332"/>
          </a:xfrm>
          <a:prstGeom prst="rect">
            <a:avLst/>
          </a:prstGeom>
          <a:noFill/>
        </p:spPr>
        <p:txBody>
          <a:bodyPr wrap="square" rtlCol="0">
            <a:spAutoFit/>
          </a:bodyPr>
          <a:lstStyle/>
          <a:p>
            <a:pPr algn="ctr"/>
            <a:r>
              <a:rPr lang="en-US" b="1" dirty="0">
                <a:latin typeface="Century Gothic" panose="020B0502020202020204" pitchFamily="34" charset="0"/>
              </a:rPr>
              <a:t>Serve as Platform</a:t>
            </a:r>
            <a:endParaRPr lang="en-IN" b="1" dirty="0">
              <a:latin typeface="Century Gothic" panose="020B0502020202020204" pitchFamily="34" charset="0"/>
            </a:endParaRPr>
          </a:p>
        </p:txBody>
      </p:sp>
      <p:sp>
        <p:nvSpPr>
          <p:cNvPr id="24" name="TextBox 23"/>
          <p:cNvSpPr txBox="1"/>
          <p:nvPr/>
        </p:nvSpPr>
        <p:spPr>
          <a:xfrm>
            <a:off x="6912684" y="5896785"/>
            <a:ext cx="3820903" cy="369332"/>
          </a:xfrm>
          <a:prstGeom prst="rect">
            <a:avLst/>
          </a:prstGeom>
          <a:noFill/>
        </p:spPr>
        <p:txBody>
          <a:bodyPr wrap="square" rtlCol="0">
            <a:spAutoFit/>
          </a:bodyPr>
          <a:lstStyle/>
          <a:p>
            <a:pPr algn="ctr"/>
            <a:endParaRPr lang="en-IN" dirty="0"/>
          </a:p>
        </p:txBody>
      </p:sp>
      <p:sp>
        <p:nvSpPr>
          <p:cNvPr id="25" name="TextBox 24"/>
          <p:cNvSpPr txBox="1"/>
          <p:nvPr/>
        </p:nvSpPr>
        <p:spPr>
          <a:xfrm>
            <a:off x="7065084" y="5892888"/>
            <a:ext cx="3820903" cy="646331"/>
          </a:xfrm>
          <a:prstGeom prst="rect">
            <a:avLst/>
          </a:prstGeom>
          <a:noFill/>
        </p:spPr>
        <p:txBody>
          <a:bodyPr wrap="square" rtlCol="0">
            <a:spAutoFit/>
          </a:bodyPr>
          <a:lstStyle/>
          <a:p>
            <a:pPr marL="342900" indent="-342900" algn="ctr">
              <a:buAutoNum type="arabicPeriod"/>
            </a:pPr>
            <a:r>
              <a:rPr lang="en-US" dirty="0">
                <a:latin typeface="Century Gothic" panose="020B0502020202020204" pitchFamily="34" charset="0"/>
              </a:rPr>
              <a:t>Platform for </a:t>
            </a:r>
            <a:r>
              <a:rPr lang="en-US" dirty="0" err="1">
                <a:latin typeface="Century Gothic" panose="020B0502020202020204" pitchFamily="34" charset="0"/>
              </a:rPr>
              <a:t>cryptocurrency</a:t>
            </a:r>
            <a:endParaRPr lang="en-US" dirty="0">
              <a:latin typeface="Century Gothic" panose="020B0502020202020204" pitchFamily="34" charset="0"/>
            </a:endParaRPr>
          </a:p>
          <a:p>
            <a:pPr marL="342900" indent="-342900" algn="ctr">
              <a:buAutoNum type="arabicPeriod"/>
            </a:pPr>
            <a:r>
              <a:rPr lang="en-US" dirty="0">
                <a:latin typeface="Century Gothic" panose="020B0502020202020204" pitchFamily="34" charset="0"/>
              </a:rPr>
              <a:t>Platform for smart contracts</a:t>
            </a:r>
            <a:endParaRPr lang="en-IN" dirty="0">
              <a:latin typeface="Century Gothic" panose="020B0502020202020204" pitchFamily="34" charset="0"/>
            </a:endParaRPr>
          </a:p>
        </p:txBody>
      </p:sp>
      <p:sp>
        <p:nvSpPr>
          <p:cNvPr id="26" name="Rectangle 25"/>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WHAT IS BLOCKCHAIN CAPABLE OF?</a:t>
            </a:r>
            <a:endParaRPr lang="en-US" sz="2800" dirty="0">
              <a:solidFill>
                <a:srgbClr val="002060"/>
              </a:solidFill>
            </a:endParaRPr>
          </a:p>
        </p:txBody>
      </p:sp>
    </p:spTree>
    <p:extLst>
      <p:ext uri="{BB962C8B-B14F-4D97-AF65-F5344CB8AC3E}">
        <p14:creationId xmlns:p14="http://schemas.microsoft.com/office/powerpoint/2010/main" val="158208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8" grpId="0"/>
      <p:bldP spid="19" grpId="0"/>
      <p:bldP spid="22" grpId="0" animBg="1"/>
      <p:bldP spid="23"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622" y="1076960"/>
            <a:ext cx="10515600" cy="5080000"/>
          </a:xfrm>
        </p:spPr>
        <p:txBody>
          <a:bodyPr>
            <a:normAutofit/>
          </a:bodyPr>
          <a:lstStyle/>
          <a:p>
            <a:r>
              <a:rPr lang="en-IN" sz="1800" b="1" dirty="0">
                <a:solidFill>
                  <a:schemeClr val="tx1">
                    <a:lumMod val="65000"/>
                    <a:lumOff val="35000"/>
                  </a:schemeClr>
                </a:solidFill>
                <a:latin typeface="Century Gothic" panose="020B0502020202020204" pitchFamily="34" charset="0"/>
              </a:rPr>
              <a:t>Public Ledger:</a:t>
            </a:r>
          </a:p>
          <a:p>
            <a:pPr marL="0" indent="0">
              <a:buNone/>
            </a:pPr>
            <a:r>
              <a:rPr lang="en-US" sz="1800" dirty="0">
                <a:solidFill>
                  <a:schemeClr val="tx1">
                    <a:lumMod val="65000"/>
                    <a:lumOff val="35000"/>
                  </a:schemeClr>
                </a:solidFill>
                <a:latin typeface="Century Gothic" panose="020B0502020202020204" pitchFamily="34" charset="0"/>
              </a:rPr>
              <a:t>[Anyone can join, all permissions,</a:t>
            </a:r>
          </a:p>
          <a:p>
            <a:pPr marL="0" indent="0">
              <a:buNone/>
            </a:pPr>
            <a:r>
              <a:rPr lang="en-US" sz="1800" dirty="0">
                <a:solidFill>
                  <a:schemeClr val="tx1">
                    <a:lumMod val="65000"/>
                    <a:lumOff val="35000"/>
                  </a:schemeClr>
                </a:solidFill>
                <a:latin typeface="Century Gothic" panose="020B0502020202020204" pitchFamily="34" charset="0"/>
              </a:rPr>
              <a:t>exposes all transactions</a:t>
            </a:r>
            <a:r>
              <a:rPr lang="en-US" sz="1800" dirty="0" smtClean="0">
                <a:solidFill>
                  <a:schemeClr val="tx1">
                    <a:lumMod val="65000"/>
                    <a:lumOff val="35000"/>
                  </a:schemeClr>
                </a:solidFill>
                <a:latin typeface="Century Gothic" panose="020B0502020202020204" pitchFamily="34" charset="0"/>
              </a:rPr>
              <a:t>]</a:t>
            </a:r>
          </a:p>
          <a:p>
            <a:pPr marL="0" indent="0">
              <a:buNone/>
            </a:pPr>
            <a:endParaRPr lang="en-IN" sz="1800" dirty="0">
              <a:solidFill>
                <a:schemeClr val="tx1">
                  <a:lumMod val="65000"/>
                  <a:lumOff val="35000"/>
                </a:schemeClr>
              </a:solidFill>
              <a:latin typeface="Century Gothic" panose="020B0502020202020204" pitchFamily="34" charset="0"/>
            </a:endParaRPr>
          </a:p>
          <a:p>
            <a:r>
              <a:rPr lang="en-US" sz="1800" b="1" dirty="0">
                <a:solidFill>
                  <a:schemeClr val="tx1">
                    <a:lumMod val="65000"/>
                    <a:lumOff val="35000"/>
                  </a:schemeClr>
                </a:solidFill>
                <a:latin typeface="Century Gothic" panose="020B0502020202020204" pitchFamily="34" charset="0"/>
              </a:rPr>
              <a:t>Private Ledger:</a:t>
            </a:r>
          </a:p>
          <a:p>
            <a:pPr marL="0" indent="0">
              <a:buNone/>
            </a:pPr>
            <a:r>
              <a:rPr lang="en-IN" sz="1800" dirty="0">
                <a:solidFill>
                  <a:schemeClr val="tx1">
                    <a:lumMod val="65000"/>
                    <a:lumOff val="35000"/>
                  </a:schemeClr>
                </a:solidFill>
                <a:latin typeface="Century Gothic" panose="020B0502020202020204" pitchFamily="34" charset="0"/>
              </a:rPr>
              <a:t>[decentralized, distributed, </a:t>
            </a:r>
          </a:p>
          <a:p>
            <a:pPr marL="0" indent="0">
              <a:buNone/>
            </a:pPr>
            <a:r>
              <a:rPr lang="en-IN" sz="1800" dirty="0">
                <a:solidFill>
                  <a:schemeClr val="tx1">
                    <a:lumMod val="65000"/>
                    <a:lumOff val="35000"/>
                  </a:schemeClr>
                </a:solidFill>
                <a:latin typeface="Century Gothic" panose="020B0502020202020204" pitchFamily="34" charset="0"/>
              </a:rPr>
              <a:t>highly secure, immutable,</a:t>
            </a:r>
          </a:p>
          <a:p>
            <a:pPr marL="0" indent="0">
              <a:buNone/>
            </a:pPr>
            <a:r>
              <a:rPr lang="en-IN" sz="1800" dirty="0">
                <a:solidFill>
                  <a:schemeClr val="tx1">
                    <a:lumMod val="65000"/>
                    <a:lumOff val="35000"/>
                  </a:schemeClr>
                </a:solidFill>
                <a:latin typeface="Century Gothic" panose="020B0502020202020204" pitchFamily="34" charset="0"/>
              </a:rPr>
              <a:t>t</a:t>
            </a:r>
            <a:r>
              <a:rPr lang="en-IN" sz="1800" dirty="0" smtClean="0">
                <a:solidFill>
                  <a:schemeClr val="tx1">
                    <a:lumMod val="65000"/>
                    <a:lumOff val="35000"/>
                  </a:schemeClr>
                </a:solidFill>
                <a:latin typeface="Century Gothic" panose="020B0502020202020204" pitchFamily="34" charset="0"/>
              </a:rPr>
              <a:t>ransparent </a:t>
            </a:r>
            <a:r>
              <a:rPr lang="en-IN" sz="1800" dirty="0">
                <a:solidFill>
                  <a:schemeClr val="tx1">
                    <a:lumMod val="65000"/>
                    <a:lumOff val="35000"/>
                  </a:schemeClr>
                </a:solidFill>
                <a:latin typeface="Century Gothic" panose="020B0502020202020204" pitchFamily="34" charset="0"/>
              </a:rPr>
              <a:t>and permissioned]</a:t>
            </a:r>
          </a:p>
          <a:p>
            <a:pPr marL="0" indent="0">
              <a:buNone/>
            </a:pPr>
            <a:r>
              <a:rPr lang="en-US" sz="1800" dirty="0">
                <a:solidFill>
                  <a:schemeClr val="tx1">
                    <a:lumMod val="65000"/>
                    <a:lumOff val="35000"/>
                  </a:schemeClr>
                </a:solidFill>
                <a:latin typeface="Century Gothic" panose="020B0502020202020204" pitchFamily="34" charset="0"/>
              </a:rPr>
              <a:t>Hybrid Ledger: [Combination]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9008" y="1168430"/>
            <a:ext cx="2211434" cy="146304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062" y="5119407"/>
            <a:ext cx="1950720" cy="1463040"/>
          </a:xfrm>
          <a:prstGeom prst="rect">
            <a:avLst/>
          </a:prstGeom>
        </p:spPr>
      </p:pic>
      <p:sp>
        <p:nvSpPr>
          <p:cNvPr id="8" name="TextBox 7"/>
          <p:cNvSpPr txBox="1"/>
          <p:nvPr/>
        </p:nvSpPr>
        <p:spPr>
          <a:xfrm>
            <a:off x="4632102" y="5057170"/>
            <a:ext cx="975360" cy="1569660"/>
          </a:xfrm>
          <a:prstGeom prst="rect">
            <a:avLst/>
          </a:prstGeom>
          <a:noFill/>
        </p:spPr>
        <p:txBody>
          <a:bodyPr wrap="square" rtlCol="0">
            <a:spAutoFit/>
          </a:bodyPr>
          <a:lstStyle/>
          <a:p>
            <a:r>
              <a:rPr lang="en-US" sz="9600" dirty="0"/>
              <a:t>+</a:t>
            </a:r>
            <a:endParaRPr lang="en-IN" sz="96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8422" y="5233934"/>
            <a:ext cx="2010586" cy="141572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4252" y="5256764"/>
            <a:ext cx="1027550" cy="137006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0442" y="5233934"/>
            <a:ext cx="2071561" cy="1415726"/>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8422" y="3292462"/>
            <a:ext cx="2101040" cy="146304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9008" y="3292462"/>
            <a:ext cx="2211434" cy="1471986"/>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90442" y="3196210"/>
            <a:ext cx="2071561" cy="1463040"/>
          </a:xfrm>
          <a:prstGeom prst="rect">
            <a:avLst/>
          </a:prstGeom>
        </p:spPr>
      </p:pic>
      <p:sp>
        <p:nvSpPr>
          <p:cNvPr id="16" name="Rectangle 15"/>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TYPES OF BLOCKCHAIN NETWORK</a:t>
            </a:r>
            <a:endParaRPr lang="en-US" sz="2800" dirty="0">
              <a:solidFill>
                <a:srgbClr val="002060"/>
              </a:solidFill>
            </a:endParaRPr>
          </a:p>
        </p:txBody>
      </p:sp>
    </p:spTree>
    <p:extLst>
      <p:ext uri="{BB962C8B-B14F-4D97-AF65-F5344CB8AC3E}">
        <p14:creationId xmlns:p14="http://schemas.microsoft.com/office/powerpoint/2010/main" val="174595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 calcmode="lin" valueType="num">
                                      <p:cBhvr additive="base">
                                        <p:cTn id="76" dur="500" fill="hold"/>
                                        <p:tgtEl>
                                          <p:spTgt spid="9"/>
                                        </p:tgtEl>
                                        <p:attrNameLst>
                                          <p:attrName>ppt_x</p:attrName>
                                        </p:attrNameLst>
                                      </p:cBhvr>
                                      <p:tavLst>
                                        <p:tav tm="0">
                                          <p:val>
                                            <p:strVal val="#ppt_x"/>
                                          </p:val>
                                        </p:tav>
                                        <p:tav tm="100000">
                                          <p:val>
                                            <p:strVal val="#ppt_x"/>
                                          </p:val>
                                        </p:tav>
                                      </p:tavLst>
                                    </p:anim>
                                    <p:anim calcmode="lin" valueType="num">
                                      <p:cBhvr additive="base">
                                        <p:cTn id="7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0"/>
                                        </p:tgtEl>
                                        <p:attrNameLst>
                                          <p:attrName>style.visibility</p:attrName>
                                        </p:attrNameLst>
                                      </p:cBhvr>
                                      <p:to>
                                        <p:strVal val="visible"/>
                                      </p:to>
                                    </p:set>
                                    <p:anim calcmode="lin" valueType="num">
                                      <p:cBhvr additive="base">
                                        <p:cTn id="82" dur="500" fill="hold"/>
                                        <p:tgtEl>
                                          <p:spTgt spid="10"/>
                                        </p:tgtEl>
                                        <p:attrNameLst>
                                          <p:attrName>ppt_x</p:attrName>
                                        </p:attrNameLst>
                                      </p:cBhvr>
                                      <p:tavLst>
                                        <p:tav tm="0">
                                          <p:val>
                                            <p:strVal val="#ppt_x"/>
                                          </p:val>
                                        </p:tav>
                                        <p:tav tm="100000">
                                          <p:val>
                                            <p:strVal val="#ppt_x"/>
                                          </p:val>
                                        </p:tav>
                                      </p:tavLst>
                                    </p:anim>
                                    <p:anim calcmode="lin" valueType="num">
                                      <p:cBhvr additive="base">
                                        <p:cTn id="8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11"/>
                                        </p:tgtEl>
                                        <p:attrNameLst>
                                          <p:attrName>style.visibility</p:attrName>
                                        </p:attrNameLst>
                                      </p:cBhvr>
                                      <p:to>
                                        <p:strVal val="visible"/>
                                      </p:to>
                                    </p:set>
                                    <p:anim calcmode="lin" valueType="num">
                                      <p:cBhvr additive="base">
                                        <p:cTn id="88" dur="500" fill="hold"/>
                                        <p:tgtEl>
                                          <p:spTgt spid="11"/>
                                        </p:tgtEl>
                                        <p:attrNameLst>
                                          <p:attrName>ppt_x</p:attrName>
                                        </p:attrNameLst>
                                      </p:cBhvr>
                                      <p:tavLst>
                                        <p:tav tm="0">
                                          <p:val>
                                            <p:strVal val="#ppt_x"/>
                                          </p:val>
                                        </p:tav>
                                        <p:tav tm="100000">
                                          <p:val>
                                            <p:strVal val="#ppt_x"/>
                                          </p:val>
                                        </p:tav>
                                      </p:tavLst>
                                    </p:anim>
                                    <p:anim calcmode="lin" valueType="num">
                                      <p:cBhvr additive="base">
                                        <p:cTn id="8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55519" y="5641866"/>
            <a:ext cx="9345819" cy="616431"/>
          </a:xfrm>
          <a:prstGeom prst="rect">
            <a:avLst/>
          </a:prstGeom>
        </p:spPr>
      </p:pic>
      <p:pic>
        <p:nvPicPr>
          <p:cNvPr id="7" name="Picture 6"/>
          <p:cNvPicPr>
            <a:picLocks noChangeAspect="1"/>
          </p:cNvPicPr>
          <p:nvPr/>
        </p:nvPicPr>
        <p:blipFill>
          <a:blip r:embed="rId4"/>
          <a:stretch>
            <a:fillRect/>
          </a:stretch>
        </p:blipFill>
        <p:spPr>
          <a:xfrm>
            <a:off x="1503085" y="1925414"/>
            <a:ext cx="2328257" cy="3716452"/>
          </a:xfrm>
          <a:prstGeom prst="rect">
            <a:avLst/>
          </a:prstGeom>
        </p:spPr>
      </p:pic>
      <p:pic>
        <p:nvPicPr>
          <p:cNvPr id="8" name="Picture 7"/>
          <p:cNvPicPr>
            <a:picLocks noChangeAspect="1"/>
          </p:cNvPicPr>
          <p:nvPr/>
        </p:nvPicPr>
        <p:blipFill>
          <a:blip r:embed="rId5"/>
          <a:stretch>
            <a:fillRect/>
          </a:stretch>
        </p:blipFill>
        <p:spPr>
          <a:xfrm>
            <a:off x="8282902" y="1880745"/>
            <a:ext cx="2418436" cy="3761121"/>
          </a:xfrm>
          <a:prstGeom prst="rect">
            <a:avLst/>
          </a:prstGeom>
        </p:spPr>
      </p:pic>
      <p:pic>
        <p:nvPicPr>
          <p:cNvPr id="9" name="Picture 8"/>
          <p:cNvPicPr>
            <a:picLocks noChangeAspect="1"/>
          </p:cNvPicPr>
          <p:nvPr/>
        </p:nvPicPr>
        <p:blipFill>
          <a:blip r:embed="rId6"/>
          <a:stretch>
            <a:fillRect/>
          </a:stretch>
        </p:blipFill>
        <p:spPr>
          <a:xfrm>
            <a:off x="4265840" y="3367800"/>
            <a:ext cx="4017063" cy="1929696"/>
          </a:xfrm>
          <a:prstGeom prst="rect">
            <a:avLst/>
          </a:prstGeom>
        </p:spPr>
      </p:pic>
      <p:pic>
        <p:nvPicPr>
          <p:cNvPr id="15" name="Picture 14"/>
          <p:cNvPicPr>
            <a:picLocks noChangeAspect="1"/>
          </p:cNvPicPr>
          <p:nvPr/>
        </p:nvPicPr>
        <p:blipFill>
          <a:blip r:embed="rId7"/>
          <a:stretch>
            <a:fillRect/>
          </a:stretch>
        </p:blipFill>
        <p:spPr>
          <a:xfrm>
            <a:off x="3831341" y="1428751"/>
            <a:ext cx="4533542" cy="598563"/>
          </a:xfrm>
          <a:prstGeom prst="rect">
            <a:avLst/>
          </a:prstGeom>
        </p:spPr>
      </p:pic>
      <p:pic>
        <p:nvPicPr>
          <p:cNvPr id="16" name="Picture 15"/>
          <p:cNvPicPr>
            <a:picLocks noChangeAspect="1"/>
          </p:cNvPicPr>
          <p:nvPr/>
        </p:nvPicPr>
        <p:blipFill>
          <a:blip r:embed="rId8"/>
          <a:stretch>
            <a:fillRect/>
          </a:stretch>
        </p:blipFill>
        <p:spPr>
          <a:xfrm>
            <a:off x="3831341" y="2072402"/>
            <a:ext cx="3959676" cy="1357935"/>
          </a:xfrm>
          <a:prstGeom prst="rect">
            <a:avLst/>
          </a:prstGeom>
        </p:spPr>
      </p:pic>
      <p:sp>
        <p:nvSpPr>
          <p:cNvPr id="10" name="Rectangle 9"/>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STORY OF TRADE, CURRENCY AND INTERMEDIARY</a:t>
            </a:r>
            <a:endParaRPr lang="en-US" sz="2800" dirty="0">
              <a:solidFill>
                <a:srgbClr val="002060"/>
              </a:solidFill>
            </a:endParaRPr>
          </a:p>
        </p:txBody>
      </p:sp>
    </p:spTree>
    <p:extLst>
      <p:ext uri="{BB962C8B-B14F-4D97-AF65-F5344CB8AC3E}">
        <p14:creationId xmlns:p14="http://schemas.microsoft.com/office/powerpoint/2010/main" val="203276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809085"/>
            <a:ext cx="12192000" cy="646331"/>
          </a:xfrm>
          <a:prstGeom prst="rect">
            <a:avLst/>
          </a:prstGeom>
          <a:noFill/>
        </p:spPr>
        <p:txBody>
          <a:bodyPr wrap="square" rtlCol="0">
            <a:spAutoFit/>
          </a:bodyPr>
          <a:lstStyle/>
          <a:p>
            <a:pPr algn="ctr"/>
            <a:r>
              <a:rPr lang="en-US" sz="3600" spc="800" dirty="0" smtClean="0">
                <a:solidFill>
                  <a:srgbClr val="002060"/>
                </a:solidFill>
                <a:latin typeface="Eurostile" charset="0"/>
                <a:ea typeface="Eurostile" charset="0"/>
                <a:cs typeface="Eurostile" charset="0"/>
              </a:rPr>
              <a:t>OPEN MIC</a:t>
            </a:r>
            <a:endParaRPr lang="en-US" sz="3600" spc="800" dirty="0">
              <a:solidFill>
                <a:srgbClr val="002060"/>
              </a:solidFill>
              <a:latin typeface="Eurostile" charset="0"/>
              <a:ea typeface="Eurostile" charset="0"/>
              <a:cs typeface="Eurostile" charset="0"/>
            </a:endParaRPr>
          </a:p>
        </p:txBody>
      </p:sp>
      <p:cxnSp>
        <p:nvCxnSpPr>
          <p:cNvPr id="5" name="Straight Connector 4"/>
          <p:cNvCxnSpPr/>
          <p:nvPr/>
        </p:nvCxnSpPr>
        <p:spPr>
          <a:xfrm flipH="1">
            <a:off x="6090462" y="3696524"/>
            <a:ext cx="996" cy="7439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0" y="2534117"/>
            <a:ext cx="1" cy="30865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4938" y="3132250"/>
            <a:ext cx="2091047" cy="2091047"/>
          </a:xfrm>
          <a:prstGeom prst="rect">
            <a:avLst/>
          </a:prstGeom>
        </p:spPr>
      </p:pic>
    </p:spTree>
    <p:extLst>
      <p:ext uri="{BB962C8B-B14F-4D97-AF65-F5344CB8AC3E}">
        <p14:creationId xmlns:p14="http://schemas.microsoft.com/office/powerpoint/2010/main" val="136879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700" y="1384300"/>
            <a:ext cx="10896600" cy="4069080"/>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5" y="1"/>
            <a:ext cx="12195315" cy="6858000"/>
          </a:xfrm>
          <a:prstGeom prst="rect">
            <a:avLst/>
          </a:prstGeom>
        </p:spPr>
      </p:pic>
      <p:pic>
        <p:nvPicPr>
          <p:cNvPr id="4" name="Picture 3"/>
          <p:cNvPicPr>
            <a:picLocks noChangeAspect="1"/>
          </p:cNvPicPr>
          <p:nvPr/>
        </p:nvPicPr>
        <p:blipFill>
          <a:blip r:embed="rId4">
            <a:alphaModFix amt="50000"/>
            <a:extLst>
              <a:ext uri="{28A0092B-C50C-407E-A947-70E740481C1C}">
                <a14:useLocalDpi xmlns:a14="http://schemas.microsoft.com/office/drawing/2010/main"/>
              </a:ext>
            </a:extLst>
          </a:blip>
          <a:stretch>
            <a:fillRect/>
          </a:stretch>
        </p:blipFill>
        <p:spPr>
          <a:xfrm>
            <a:off x="0" y="0"/>
            <a:ext cx="12192000" cy="6858001"/>
          </a:xfrm>
          <a:prstGeom prst="rect">
            <a:avLst/>
          </a:prstGeom>
        </p:spPr>
      </p:pic>
      <p:sp>
        <p:nvSpPr>
          <p:cNvPr id="5" name="Rectangle 4"/>
          <p:cNvSpPr/>
          <p:nvPr/>
        </p:nvSpPr>
        <p:spPr>
          <a:xfrm>
            <a:off x="-3314" y="1277906"/>
            <a:ext cx="12195314" cy="4175474"/>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856245" y="2460302"/>
            <a:ext cx="105176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56245" y="4484471"/>
            <a:ext cx="1051760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6245" y="5595173"/>
            <a:ext cx="2933487" cy="1135820"/>
          </a:xfrm>
          <a:prstGeom prst="rect">
            <a:avLst/>
          </a:prstGeom>
        </p:spPr>
      </p:pic>
      <p:sp>
        <p:nvSpPr>
          <p:cNvPr id="12" name="TextBox 11"/>
          <p:cNvSpPr txBox="1"/>
          <p:nvPr/>
        </p:nvSpPr>
        <p:spPr>
          <a:xfrm>
            <a:off x="3468816" y="3075057"/>
            <a:ext cx="6808005" cy="707886"/>
          </a:xfrm>
          <a:prstGeom prst="rect">
            <a:avLst/>
          </a:prstGeom>
          <a:noFill/>
        </p:spPr>
        <p:txBody>
          <a:bodyPr wrap="square" rtlCol="0">
            <a:spAutoFit/>
          </a:bodyPr>
          <a:lstStyle/>
          <a:p>
            <a:r>
              <a:rPr lang="en-US" sz="4000" dirty="0" smtClean="0">
                <a:solidFill>
                  <a:schemeClr val="bg1"/>
                </a:solidFill>
                <a:latin typeface="Century Gothic" charset="0"/>
                <a:ea typeface="Century Gothic" charset="0"/>
                <a:cs typeface="Century Gothic" charset="0"/>
              </a:rPr>
              <a:t>Thank you for coming!</a:t>
            </a:r>
            <a:endParaRPr lang="en-US" sz="4000" dirty="0">
              <a:solidFill>
                <a:schemeClr val="bg1"/>
              </a:solidFill>
              <a:latin typeface="Century Gothic" charset="0"/>
              <a:ea typeface="Century Gothic" charset="0"/>
              <a:cs typeface="Century Gothic" charset="0"/>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6499" y="5807111"/>
            <a:ext cx="2277352" cy="529617"/>
          </a:xfrm>
          <a:prstGeom prst="rect">
            <a:avLst/>
          </a:prstGeom>
        </p:spPr>
      </p:pic>
    </p:spTree>
    <p:extLst>
      <p:ext uri="{BB962C8B-B14F-4D97-AF65-F5344CB8AC3E}">
        <p14:creationId xmlns:p14="http://schemas.microsoft.com/office/powerpoint/2010/main" val="1296599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700" y="1384300"/>
            <a:ext cx="10896600" cy="406908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5" y="1"/>
            <a:ext cx="12195315" cy="6858000"/>
          </a:xfrm>
          <a:prstGeom prst="rect">
            <a:avLst/>
          </a:prstGeom>
        </p:spPr>
      </p:pic>
      <p:pic>
        <p:nvPicPr>
          <p:cNvPr id="8" name="Picture 7"/>
          <p:cNvPicPr>
            <a:picLocks noChangeAspect="1"/>
          </p:cNvPicPr>
          <p:nvPr/>
        </p:nvPicPr>
        <p:blipFill>
          <a:blip r:embed="rId4">
            <a:alphaModFix amt="50000"/>
            <a:extLst>
              <a:ext uri="{28A0092B-C50C-407E-A947-70E740481C1C}">
                <a14:useLocalDpi xmlns:a14="http://schemas.microsoft.com/office/drawing/2010/main"/>
              </a:ext>
            </a:extLst>
          </a:blip>
          <a:stretch>
            <a:fillRect/>
          </a:stretch>
        </p:blipFill>
        <p:spPr>
          <a:xfrm>
            <a:off x="0" y="0"/>
            <a:ext cx="12192000" cy="6858001"/>
          </a:xfrm>
          <a:prstGeom prst="rect">
            <a:avLst/>
          </a:prstGeom>
        </p:spPr>
      </p:pic>
      <p:sp>
        <p:nvSpPr>
          <p:cNvPr id="26" name="Rectangle 25"/>
          <p:cNvSpPr/>
          <p:nvPr/>
        </p:nvSpPr>
        <p:spPr>
          <a:xfrm>
            <a:off x="-3315" y="2471877"/>
            <a:ext cx="12195315" cy="2024169"/>
          </a:xfrm>
          <a:prstGeom prst="rect">
            <a:avLst/>
          </a:prstGeom>
          <a:solidFill>
            <a:schemeClr val="tx1">
              <a:alpha val="5372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315" y="6661745"/>
            <a:ext cx="9468157" cy="0"/>
          </a:xfrm>
          <a:prstGeom prst="line">
            <a:avLst/>
          </a:prstGeom>
          <a:ln>
            <a:solidFill>
              <a:srgbClr val="FFFFFF">
                <a:alpha val="50196"/>
              </a:srgb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620016" y="6550654"/>
            <a:ext cx="2513719" cy="200952"/>
          </a:xfrm>
          <a:prstGeom prst="rect">
            <a:avLst/>
          </a:prstGeom>
          <a:noFill/>
          <a:ln>
            <a:noFill/>
          </a:ln>
        </p:spPr>
        <p:txBody>
          <a:bodyPr wrap="square" rtlCol="0">
            <a:spAutoFit/>
          </a:bodyPr>
          <a:lstStyle/>
          <a:p>
            <a:r>
              <a:rPr lang="en-US" sz="706" dirty="0">
                <a:solidFill>
                  <a:schemeClr val="bg2">
                    <a:lumMod val="90000"/>
                  </a:schemeClr>
                </a:solidFill>
                <a:latin typeface="Eurostile"/>
                <a:cs typeface="Eurostile"/>
              </a:rPr>
              <a:t>(C) Parkar Consulting LLC 2017 Confidential &amp; Proprietary</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1556" y="5104702"/>
            <a:ext cx="4635004" cy="1794631"/>
          </a:xfrm>
          <a:prstGeom prst="rect">
            <a:avLst/>
          </a:prstGeom>
        </p:spPr>
      </p:pic>
      <p:sp>
        <p:nvSpPr>
          <p:cNvPr id="22" name="Rectangle 21">
            <a:hlinkClick r:id="rId6"/>
          </p:cNvPr>
          <p:cNvSpPr/>
          <p:nvPr/>
        </p:nvSpPr>
        <p:spPr>
          <a:xfrm>
            <a:off x="-2300851" y="5201638"/>
            <a:ext cx="9144000" cy="376578"/>
          </a:xfrm>
          <a:prstGeom prst="rect">
            <a:avLst/>
          </a:prstGeom>
        </p:spPr>
        <p:txBody>
          <a:bodyPr wrap="square">
            <a:spAutoFit/>
          </a:bodyPr>
          <a:lstStyle/>
          <a:p>
            <a:pPr algn="ctr">
              <a:lnSpc>
                <a:spcPct val="150000"/>
              </a:lnSpc>
            </a:pPr>
            <a:r>
              <a:rPr lang="en-US" altLang="en-US" sz="1400" spc="300" dirty="0" smtClean="0">
                <a:solidFill>
                  <a:schemeClr val="bg1"/>
                </a:solidFill>
                <a:latin typeface="Century Gothic" charset="0"/>
                <a:ea typeface="Century Gothic" charset="0"/>
                <a:cs typeface="Century Gothic" charset="0"/>
              </a:rPr>
              <a:t>www.parkar.consulting</a:t>
            </a:r>
            <a:endParaRPr lang="en-US" altLang="en-US" sz="1400" spc="300" dirty="0">
              <a:solidFill>
                <a:schemeClr val="bg1"/>
              </a:solidFill>
              <a:latin typeface="Century Gothic" charset="0"/>
              <a:ea typeface="Century Gothic" charset="0"/>
              <a:cs typeface="Century Gothic" charset="0"/>
            </a:endParaRPr>
          </a:p>
        </p:txBody>
      </p:sp>
      <p:sp>
        <p:nvSpPr>
          <p:cNvPr id="23" name="Rectangle 22"/>
          <p:cNvSpPr/>
          <p:nvPr/>
        </p:nvSpPr>
        <p:spPr>
          <a:xfrm>
            <a:off x="-2300851" y="5513123"/>
            <a:ext cx="9144000" cy="738664"/>
          </a:xfrm>
          <a:prstGeom prst="rect">
            <a:avLst/>
          </a:prstGeom>
        </p:spPr>
        <p:txBody>
          <a:bodyPr wrap="square">
            <a:spAutoFit/>
          </a:bodyPr>
          <a:lstStyle/>
          <a:p>
            <a:pPr algn="ctr">
              <a:lnSpc>
                <a:spcPct val="150000"/>
              </a:lnSpc>
            </a:pPr>
            <a:r>
              <a:rPr lang="en-US" altLang="en-US" sz="1400" spc="300" dirty="0" smtClean="0">
                <a:solidFill>
                  <a:schemeClr val="bg1"/>
                </a:solidFill>
                <a:latin typeface="Century Gothic" charset="0"/>
                <a:ea typeface="Century Gothic" charset="0"/>
                <a:cs typeface="Century Gothic" charset="0"/>
              </a:rPr>
              <a:t>info@parkar.consulting </a:t>
            </a:r>
          </a:p>
          <a:p>
            <a:pPr algn="ctr">
              <a:lnSpc>
                <a:spcPct val="150000"/>
              </a:lnSpc>
            </a:pPr>
            <a:r>
              <a:rPr lang="en-US" altLang="en-US" sz="1400" spc="300" dirty="0" smtClean="0">
                <a:solidFill>
                  <a:schemeClr val="bg1"/>
                </a:solidFill>
                <a:latin typeface="Century Gothic" charset="0"/>
                <a:ea typeface="Century Gothic" charset="0"/>
                <a:cs typeface="Century Gothic" charset="0"/>
              </a:rPr>
              <a:t>+1 844 8246 686 </a:t>
            </a:r>
            <a:endParaRPr lang="en-US" sz="1400" spc="300" dirty="0">
              <a:solidFill>
                <a:schemeClr val="bg1"/>
              </a:solidFill>
              <a:latin typeface="Century Gothic" charset="0"/>
              <a:ea typeface="Century Gothic" charset="0"/>
              <a:cs typeface="Century Gothic" charset="0"/>
            </a:endParaRPr>
          </a:p>
        </p:txBody>
      </p:sp>
      <p:cxnSp>
        <p:nvCxnSpPr>
          <p:cNvPr id="12" name="Straight Connector 11"/>
          <p:cNvCxnSpPr/>
          <p:nvPr/>
        </p:nvCxnSpPr>
        <p:spPr>
          <a:xfrm>
            <a:off x="1190843" y="3631020"/>
            <a:ext cx="113385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256479" y="3655173"/>
            <a:ext cx="113385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039998" y="3655173"/>
            <a:ext cx="113385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6953" y="3944685"/>
            <a:ext cx="2604786" cy="261610"/>
          </a:xfrm>
          <a:prstGeom prst="rect">
            <a:avLst/>
          </a:prstGeom>
          <a:noFill/>
        </p:spPr>
        <p:txBody>
          <a:bodyPr wrap="square" rtlCol="0">
            <a:spAutoFit/>
          </a:bodyPr>
          <a:lstStyle/>
          <a:p>
            <a:pPr algn="ctr"/>
            <a:r>
              <a:rPr lang="en-US" sz="1100" spc="300" dirty="0" smtClean="0">
                <a:solidFill>
                  <a:schemeClr val="bg1">
                    <a:lumMod val="95000"/>
                  </a:schemeClr>
                </a:solidFill>
                <a:latin typeface="Calibri" charset="0"/>
                <a:ea typeface="Calibri" charset="0"/>
                <a:cs typeface="Calibri" charset="0"/>
              </a:rPr>
              <a:t>Software Development</a:t>
            </a:r>
            <a:endParaRPr lang="en-US" sz="1100" spc="300" dirty="0">
              <a:solidFill>
                <a:schemeClr val="bg1">
                  <a:lumMod val="95000"/>
                </a:schemeClr>
              </a:solidFill>
              <a:latin typeface="Calibri" charset="0"/>
              <a:ea typeface="Calibri" charset="0"/>
              <a:cs typeface="Calibri" charset="0"/>
            </a:endParaRPr>
          </a:p>
        </p:txBody>
      </p:sp>
      <p:sp>
        <p:nvSpPr>
          <p:cNvPr id="16" name="TextBox 15"/>
          <p:cNvSpPr txBox="1"/>
          <p:nvPr/>
        </p:nvSpPr>
        <p:spPr>
          <a:xfrm>
            <a:off x="-59460" y="2714924"/>
            <a:ext cx="3230553" cy="830997"/>
          </a:xfrm>
          <a:prstGeom prst="rect">
            <a:avLst/>
          </a:prstGeom>
          <a:noFill/>
        </p:spPr>
        <p:txBody>
          <a:bodyPr wrap="square" rtlCol="0">
            <a:spAutoFit/>
          </a:bodyPr>
          <a:lstStyle/>
          <a:p>
            <a:pPr lvl="1" algn="ctr"/>
            <a:r>
              <a:rPr lang="en-IN" sz="1200" dirty="0" smtClean="0">
                <a:solidFill>
                  <a:schemeClr val="bg1"/>
                </a:solidFill>
                <a:latin typeface="Century Gothic" charset="0"/>
                <a:ea typeface="Century Gothic" charset="0"/>
                <a:cs typeface="Century Gothic" charset="0"/>
              </a:rPr>
              <a:t>Product Lifecycle Management</a:t>
            </a:r>
          </a:p>
          <a:p>
            <a:pPr lvl="1" algn="ctr"/>
            <a:r>
              <a:rPr lang="en-IN" sz="1200" dirty="0" smtClean="0">
                <a:solidFill>
                  <a:schemeClr val="bg1"/>
                </a:solidFill>
                <a:latin typeface="Century Gothic" charset="0"/>
                <a:ea typeface="Century Gothic" charset="0"/>
                <a:cs typeface="Century Gothic" charset="0"/>
              </a:rPr>
              <a:t>Customization </a:t>
            </a:r>
            <a:r>
              <a:rPr lang="en-IN" sz="1200" dirty="0">
                <a:solidFill>
                  <a:schemeClr val="bg1"/>
                </a:solidFill>
                <a:latin typeface="Century Gothic" charset="0"/>
                <a:ea typeface="Century Gothic" charset="0"/>
                <a:cs typeface="Century Gothic" charset="0"/>
              </a:rPr>
              <a:t>&amp; Integrations  </a:t>
            </a:r>
            <a:r>
              <a:rPr lang="en-IN" sz="1200" dirty="0" smtClean="0">
                <a:solidFill>
                  <a:schemeClr val="bg1"/>
                </a:solidFill>
                <a:latin typeface="Century Gothic" charset="0"/>
                <a:ea typeface="Century Gothic" charset="0"/>
                <a:cs typeface="Century Gothic" charset="0"/>
              </a:rPr>
              <a:t>Rapid Prototyping</a:t>
            </a:r>
          </a:p>
          <a:p>
            <a:pPr lvl="1" algn="ctr"/>
            <a:r>
              <a:rPr lang="en-IN" sz="1200" dirty="0" smtClean="0">
                <a:solidFill>
                  <a:schemeClr val="bg1"/>
                </a:solidFill>
                <a:latin typeface="Century Gothic" charset="0"/>
                <a:ea typeface="Century Gothic" charset="0"/>
                <a:cs typeface="Century Gothic" charset="0"/>
              </a:rPr>
              <a:t>User Experience</a:t>
            </a:r>
          </a:p>
        </p:txBody>
      </p:sp>
      <p:cxnSp>
        <p:nvCxnSpPr>
          <p:cNvPr id="17" name="Straight Connector 16"/>
          <p:cNvCxnSpPr/>
          <p:nvPr/>
        </p:nvCxnSpPr>
        <p:spPr>
          <a:xfrm>
            <a:off x="9820036" y="3655173"/>
            <a:ext cx="1133856"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50148" y="2722395"/>
            <a:ext cx="2953090" cy="830997"/>
          </a:xfrm>
          <a:prstGeom prst="rect">
            <a:avLst/>
          </a:prstGeom>
          <a:noFill/>
        </p:spPr>
        <p:txBody>
          <a:bodyPr wrap="square" rtlCol="0">
            <a:spAutoFit/>
          </a:bodyPr>
          <a:lstStyle/>
          <a:p>
            <a:pPr lvl="1" algn="ctr"/>
            <a:r>
              <a:rPr lang="en-US" sz="1200" dirty="0" smtClean="0">
                <a:solidFill>
                  <a:schemeClr val="bg1">
                    <a:lumMod val="95000"/>
                  </a:schemeClr>
                </a:solidFill>
                <a:latin typeface="Century Gothic" charset="0"/>
                <a:ea typeface="Century Gothic" charset="0"/>
                <a:cs typeface="Century Gothic" charset="0"/>
              </a:rPr>
              <a:t>Data Strategy &amp;Architecture</a:t>
            </a:r>
          </a:p>
          <a:p>
            <a:pPr lvl="1" algn="ctr"/>
            <a:r>
              <a:rPr lang="en-US" sz="1200" dirty="0" smtClean="0">
                <a:solidFill>
                  <a:schemeClr val="bg1">
                    <a:lumMod val="95000"/>
                  </a:schemeClr>
                </a:solidFill>
                <a:latin typeface="Century Gothic" charset="0"/>
                <a:ea typeface="Century Gothic" charset="0"/>
                <a:cs typeface="Century Gothic" charset="0"/>
              </a:rPr>
              <a:t>Data Models &amp;Integration </a:t>
            </a:r>
          </a:p>
          <a:p>
            <a:pPr lvl="1" algn="ctr"/>
            <a:r>
              <a:rPr lang="en-US" sz="1200" dirty="0">
                <a:solidFill>
                  <a:schemeClr val="bg1">
                    <a:lumMod val="95000"/>
                  </a:schemeClr>
                </a:solidFill>
                <a:latin typeface="Century Gothic" charset="0"/>
                <a:ea typeface="Century Gothic" charset="0"/>
                <a:cs typeface="Century Gothic" charset="0"/>
              </a:rPr>
              <a:t>Design &amp; Development</a:t>
            </a:r>
            <a:endParaRPr lang="en-IN" sz="1200" dirty="0">
              <a:solidFill>
                <a:schemeClr val="bg1">
                  <a:lumMod val="95000"/>
                </a:schemeClr>
              </a:solidFill>
              <a:latin typeface="Century Gothic" charset="0"/>
              <a:ea typeface="Century Gothic" charset="0"/>
              <a:cs typeface="Century Gothic" charset="0"/>
            </a:endParaRPr>
          </a:p>
          <a:p>
            <a:pPr lvl="1" algn="ctr"/>
            <a:r>
              <a:rPr lang="en-US" sz="1200" dirty="0" smtClean="0">
                <a:solidFill>
                  <a:schemeClr val="bg1">
                    <a:lumMod val="95000"/>
                  </a:schemeClr>
                </a:solidFill>
                <a:latin typeface="Century Gothic" charset="0"/>
                <a:ea typeface="Century Gothic" charset="0"/>
                <a:cs typeface="Century Gothic" charset="0"/>
              </a:rPr>
              <a:t>Visualization </a:t>
            </a:r>
          </a:p>
        </p:txBody>
      </p:sp>
      <p:sp>
        <p:nvSpPr>
          <p:cNvPr id="19" name="TextBox 18"/>
          <p:cNvSpPr txBox="1"/>
          <p:nvPr/>
        </p:nvSpPr>
        <p:spPr>
          <a:xfrm>
            <a:off x="3532589" y="3955068"/>
            <a:ext cx="2604786" cy="261610"/>
          </a:xfrm>
          <a:prstGeom prst="rect">
            <a:avLst/>
          </a:prstGeom>
          <a:noFill/>
        </p:spPr>
        <p:txBody>
          <a:bodyPr wrap="square" rtlCol="0">
            <a:spAutoFit/>
          </a:bodyPr>
          <a:lstStyle/>
          <a:p>
            <a:pPr algn="ctr"/>
            <a:r>
              <a:rPr lang="en-US" sz="1100" spc="300" dirty="0" smtClean="0">
                <a:solidFill>
                  <a:schemeClr val="bg1">
                    <a:lumMod val="95000"/>
                  </a:schemeClr>
                </a:solidFill>
                <a:latin typeface="Calibri" charset="0"/>
                <a:ea typeface="Calibri" charset="0"/>
                <a:cs typeface="Calibri" charset="0"/>
              </a:rPr>
              <a:t>Data Services</a:t>
            </a:r>
            <a:endParaRPr lang="en-US" sz="1100" spc="300" dirty="0">
              <a:solidFill>
                <a:schemeClr val="bg1">
                  <a:lumMod val="95000"/>
                </a:schemeClr>
              </a:solidFill>
              <a:latin typeface="Calibri" charset="0"/>
              <a:ea typeface="Calibri" charset="0"/>
              <a:cs typeface="Calibri" charset="0"/>
            </a:endParaRPr>
          </a:p>
        </p:txBody>
      </p:sp>
      <p:sp>
        <p:nvSpPr>
          <p:cNvPr id="20" name="TextBox 19"/>
          <p:cNvSpPr txBox="1"/>
          <p:nvPr/>
        </p:nvSpPr>
        <p:spPr>
          <a:xfrm>
            <a:off x="6282775" y="3955068"/>
            <a:ext cx="2604786" cy="261610"/>
          </a:xfrm>
          <a:prstGeom prst="rect">
            <a:avLst/>
          </a:prstGeom>
          <a:noFill/>
        </p:spPr>
        <p:txBody>
          <a:bodyPr wrap="square" rtlCol="0">
            <a:spAutoFit/>
          </a:bodyPr>
          <a:lstStyle/>
          <a:p>
            <a:pPr algn="ctr"/>
            <a:r>
              <a:rPr lang="en-US" sz="1100" spc="300" dirty="0" smtClean="0">
                <a:solidFill>
                  <a:schemeClr val="bg1">
                    <a:lumMod val="95000"/>
                  </a:schemeClr>
                </a:solidFill>
                <a:latin typeface="Calibri" charset="0"/>
                <a:ea typeface="Calibri" charset="0"/>
                <a:cs typeface="Calibri" charset="0"/>
              </a:rPr>
              <a:t>Digital</a:t>
            </a:r>
            <a:endParaRPr lang="en-US" sz="1100" spc="300" dirty="0">
              <a:solidFill>
                <a:schemeClr val="bg1">
                  <a:lumMod val="95000"/>
                </a:schemeClr>
              </a:solidFill>
              <a:latin typeface="Calibri" charset="0"/>
              <a:ea typeface="Calibri" charset="0"/>
              <a:cs typeface="Calibri" charset="0"/>
            </a:endParaRPr>
          </a:p>
        </p:txBody>
      </p:sp>
      <p:sp>
        <p:nvSpPr>
          <p:cNvPr id="21" name="TextBox 20"/>
          <p:cNvSpPr txBox="1"/>
          <p:nvPr/>
        </p:nvSpPr>
        <p:spPr>
          <a:xfrm>
            <a:off x="8980843" y="3962326"/>
            <a:ext cx="2812242" cy="261610"/>
          </a:xfrm>
          <a:prstGeom prst="rect">
            <a:avLst/>
          </a:prstGeom>
          <a:noFill/>
        </p:spPr>
        <p:txBody>
          <a:bodyPr wrap="square" rtlCol="0">
            <a:spAutoFit/>
          </a:bodyPr>
          <a:lstStyle/>
          <a:p>
            <a:pPr algn="ctr"/>
            <a:r>
              <a:rPr lang="en-US" sz="1100" spc="300" dirty="0" smtClean="0">
                <a:solidFill>
                  <a:schemeClr val="bg1">
                    <a:lumMod val="95000"/>
                  </a:schemeClr>
                </a:solidFill>
                <a:latin typeface="Calibri" charset="0"/>
                <a:ea typeface="Calibri" charset="0"/>
                <a:cs typeface="Calibri" charset="0"/>
              </a:rPr>
              <a:t>Infrastructure Convergence</a:t>
            </a:r>
            <a:endParaRPr lang="en-US" sz="1100" spc="300" dirty="0">
              <a:solidFill>
                <a:schemeClr val="bg1">
                  <a:lumMod val="95000"/>
                </a:schemeClr>
              </a:solidFill>
              <a:latin typeface="Calibri" charset="0"/>
              <a:ea typeface="Calibri" charset="0"/>
              <a:cs typeface="Calibri" charset="0"/>
            </a:endParaRPr>
          </a:p>
        </p:txBody>
      </p:sp>
      <p:sp>
        <p:nvSpPr>
          <p:cNvPr id="24" name="Rectangle 23"/>
          <p:cNvSpPr/>
          <p:nvPr/>
        </p:nvSpPr>
        <p:spPr>
          <a:xfrm>
            <a:off x="6118561" y="2727677"/>
            <a:ext cx="2432051" cy="830997"/>
          </a:xfrm>
          <a:prstGeom prst="rect">
            <a:avLst/>
          </a:prstGeom>
        </p:spPr>
        <p:txBody>
          <a:bodyPr wrap="square">
            <a:spAutoFit/>
          </a:bodyPr>
          <a:lstStyle/>
          <a:p>
            <a:pPr lvl="1" algn="ctr"/>
            <a:r>
              <a:rPr lang="en-US" sz="1200" dirty="0">
                <a:solidFill>
                  <a:schemeClr val="bg1">
                    <a:lumMod val="95000"/>
                  </a:schemeClr>
                </a:solidFill>
                <a:latin typeface="Century Gothic" charset="0"/>
                <a:ea typeface="Century Gothic" charset="0"/>
                <a:cs typeface="Century Gothic" charset="0"/>
              </a:rPr>
              <a:t>Marketing </a:t>
            </a:r>
            <a:r>
              <a:rPr lang="en-US" sz="1200" dirty="0" smtClean="0">
                <a:solidFill>
                  <a:schemeClr val="bg1">
                    <a:lumMod val="95000"/>
                  </a:schemeClr>
                </a:solidFill>
                <a:latin typeface="Century Gothic" charset="0"/>
                <a:ea typeface="Century Gothic" charset="0"/>
                <a:cs typeface="Century Gothic" charset="0"/>
              </a:rPr>
              <a:t>Automation</a:t>
            </a:r>
          </a:p>
          <a:p>
            <a:pPr lvl="1" algn="ctr"/>
            <a:r>
              <a:rPr lang="en-US" sz="1200" dirty="0" smtClean="0">
                <a:solidFill>
                  <a:schemeClr val="bg1">
                    <a:lumMod val="95000"/>
                  </a:schemeClr>
                </a:solidFill>
                <a:latin typeface="Century Gothic" charset="0"/>
                <a:ea typeface="Century Gothic" charset="0"/>
                <a:cs typeface="Century Gothic" charset="0"/>
              </a:rPr>
              <a:t>Advanced Analytics</a:t>
            </a:r>
          </a:p>
          <a:p>
            <a:pPr lvl="1" algn="ctr"/>
            <a:r>
              <a:rPr lang="en-US" sz="1200" dirty="0" smtClean="0">
                <a:solidFill>
                  <a:schemeClr val="bg1">
                    <a:lumMod val="95000"/>
                  </a:schemeClr>
                </a:solidFill>
                <a:latin typeface="Century Gothic" charset="0"/>
                <a:ea typeface="Century Gothic" charset="0"/>
                <a:cs typeface="Century Gothic" charset="0"/>
              </a:rPr>
              <a:t>Social &amp;  Mobile</a:t>
            </a:r>
          </a:p>
          <a:p>
            <a:pPr lvl="1" algn="ctr"/>
            <a:r>
              <a:rPr lang="en-US" sz="1200" dirty="0" smtClean="0">
                <a:solidFill>
                  <a:schemeClr val="bg1">
                    <a:lumMod val="95000"/>
                  </a:schemeClr>
                </a:solidFill>
                <a:latin typeface="Century Gothic" charset="0"/>
                <a:ea typeface="Century Gothic" charset="0"/>
                <a:cs typeface="Century Gothic" charset="0"/>
              </a:rPr>
              <a:t>Connected</a:t>
            </a:r>
          </a:p>
        </p:txBody>
      </p:sp>
      <p:sp>
        <p:nvSpPr>
          <p:cNvPr id="25" name="TextBox 24"/>
          <p:cNvSpPr txBox="1"/>
          <p:nvPr/>
        </p:nvSpPr>
        <p:spPr>
          <a:xfrm>
            <a:off x="8558166" y="2722414"/>
            <a:ext cx="3089494" cy="830997"/>
          </a:xfrm>
          <a:prstGeom prst="rect">
            <a:avLst/>
          </a:prstGeom>
          <a:noFill/>
        </p:spPr>
        <p:txBody>
          <a:bodyPr wrap="square" rtlCol="0">
            <a:spAutoFit/>
          </a:bodyPr>
          <a:lstStyle/>
          <a:p>
            <a:pPr lvl="1" algn="ctr"/>
            <a:r>
              <a:rPr lang="en-US" sz="1200" dirty="0">
                <a:solidFill>
                  <a:schemeClr val="bg1">
                    <a:lumMod val="95000"/>
                  </a:schemeClr>
                </a:solidFill>
                <a:latin typeface="Century Gothic" charset="0"/>
                <a:ea typeface="Century Gothic" charset="0"/>
                <a:cs typeface="Century Gothic" charset="0"/>
              </a:rPr>
              <a:t>Security &amp; Cloud Computing</a:t>
            </a:r>
            <a:endParaRPr lang="en-IN" sz="1200" dirty="0">
              <a:solidFill>
                <a:schemeClr val="bg1">
                  <a:lumMod val="95000"/>
                </a:schemeClr>
              </a:solidFill>
              <a:latin typeface="Century Gothic" charset="0"/>
              <a:ea typeface="Century Gothic" charset="0"/>
              <a:cs typeface="Century Gothic" charset="0"/>
            </a:endParaRPr>
          </a:p>
          <a:p>
            <a:pPr lvl="1" algn="ctr"/>
            <a:r>
              <a:rPr lang="en-US" sz="1200" dirty="0" smtClean="0">
                <a:solidFill>
                  <a:schemeClr val="bg1">
                    <a:lumMod val="95000"/>
                  </a:schemeClr>
                </a:solidFill>
                <a:latin typeface="Century Gothic" charset="0"/>
                <a:ea typeface="Century Gothic" charset="0"/>
                <a:cs typeface="Century Gothic" charset="0"/>
              </a:rPr>
              <a:t>Infrastructure as a Service</a:t>
            </a:r>
          </a:p>
          <a:p>
            <a:pPr lvl="1" algn="ctr"/>
            <a:r>
              <a:rPr lang="en-US" sz="1200" dirty="0">
                <a:solidFill>
                  <a:schemeClr val="bg1">
                    <a:lumMod val="95000"/>
                  </a:schemeClr>
                </a:solidFill>
                <a:latin typeface="Century Gothic" charset="0"/>
                <a:ea typeface="Century Gothic" charset="0"/>
                <a:cs typeface="Century Gothic" charset="0"/>
              </a:rPr>
              <a:t> Platform as a Service</a:t>
            </a:r>
          </a:p>
          <a:p>
            <a:pPr lvl="1" algn="ctr"/>
            <a:r>
              <a:rPr lang="en-US" sz="1200" dirty="0" smtClean="0">
                <a:solidFill>
                  <a:schemeClr val="bg1">
                    <a:lumMod val="95000"/>
                  </a:schemeClr>
                </a:solidFill>
                <a:latin typeface="Century Gothic" charset="0"/>
                <a:ea typeface="Century Gothic" charset="0"/>
                <a:cs typeface="Century Gothic" charset="0"/>
              </a:rPr>
              <a:t>Tools Automation</a:t>
            </a:r>
            <a:endParaRPr lang="en-US" sz="1200" dirty="0">
              <a:solidFill>
                <a:schemeClr val="bg1">
                  <a:lumMod val="95000"/>
                </a:schemeClr>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85885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8200" y="1756221"/>
            <a:ext cx="2705100" cy="3962400"/>
          </a:xfrm>
          <a:prstGeom prst="rect">
            <a:avLst/>
          </a:prstGeom>
        </p:spPr>
      </p:pic>
      <p:pic>
        <p:nvPicPr>
          <p:cNvPr id="8" name="Picture 7"/>
          <p:cNvPicPr>
            <a:picLocks noChangeAspect="1"/>
          </p:cNvPicPr>
          <p:nvPr/>
        </p:nvPicPr>
        <p:blipFill>
          <a:blip r:embed="rId4"/>
          <a:stretch>
            <a:fillRect/>
          </a:stretch>
        </p:blipFill>
        <p:spPr>
          <a:xfrm>
            <a:off x="8715375" y="1708596"/>
            <a:ext cx="2809875" cy="4010025"/>
          </a:xfrm>
          <a:prstGeom prst="rect">
            <a:avLst/>
          </a:prstGeom>
        </p:spPr>
      </p:pic>
      <p:pic>
        <p:nvPicPr>
          <p:cNvPr id="3" name="Picture 2"/>
          <p:cNvPicPr>
            <a:picLocks noChangeAspect="1"/>
          </p:cNvPicPr>
          <p:nvPr/>
        </p:nvPicPr>
        <p:blipFill>
          <a:blip r:embed="rId5"/>
          <a:stretch>
            <a:fillRect/>
          </a:stretch>
        </p:blipFill>
        <p:spPr>
          <a:xfrm>
            <a:off x="4357687" y="2237233"/>
            <a:ext cx="3543300" cy="2952750"/>
          </a:xfrm>
          <a:prstGeom prst="rect">
            <a:avLst/>
          </a:prstGeom>
        </p:spPr>
      </p:pic>
      <p:pic>
        <p:nvPicPr>
          <p:cNvPr id="4" name="Picture 3"/>
          <p:cNvPicPr>
            <a:picLocks noChangeAspect="1"/>
          </p:cNvPicPr>
          <p:nvPr/>
        </p:nvPicPr>
        <p:blipFill>
          <a:blip r:embed="rId6"/>
          <a:stretch>
            <a:fillRect/>
          </a:stretch>
        </p:blipFill>
        <p:spPr>
          <a:xfrm>
            <a:off x="342900" y="5855909"/>
            <a:ext cx="11506200" cy="695325"/>
          </a:xfrm>
          <a:prstGeom prst="rect">
            <a:avLst/>
          </a:prstGeom>
        </p:spPr>
      </p:pic>
      <p:sp>
        <p:nvSpPr>
          <p:cNvPr id="9" name="Rectangle 8"/>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STORY OF TRADE, CURRENCY AND INTERMEDIARY</a:t>
            </a:r>
            <a:endParaRPr lang="en-US" sz="2800" dirty="0">
              <a:solidFill>
                <a:srgbClr val="002060"/>
              </a:solidFill>
            </a:endParaRPr>
          </a:p>
        </p:txBody>
      </p:sp>
    </p:spTree>
    <p:extLst>
      <p:ext uri="{BB962C8B-B14F-4D97-AF65-F5344CB8AC3E}">
        <p14:creationId xmlns:p14="http://schemas.microsoft.com/office/powerpoint/2010/main" val="123917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9535" y="3426965"/>
            <a:ext cx="2376717" cy="3481388"/>
          </a:xfrm>
          <a:prstGeom prst="rect">
            <a:avLst/>
          </a:prstGeom>
        </p:spPr>
      </p:pic>
      <p:pic>
        <p:nvPicPr>
          <p:cNvPr id="5" name="Picture 4"/>
          <p:cNvPicPr>
            <a:picLocks noChangeAspect="1"/>
          </p:cNvPicPr>
          <p:nvPr/>
        </p:nvPicPr>
        <p:blipFill>
          <a:blip r:embed="rId4"/>
          <a:stretch>
            <a:fillRect/>
          </a:stretch>
        </p:blipFill>
        <p:spPr>
          <a:xfrm>
            <a:off x="4666296" y="3231703"/>
            <a:ext cx="2333625" cy="3676650"/>
          </a:xfrm>
          <a:prstGeom prst="rect">
            <a:avLst/>
          </a:prstGeom>
        </p:spPr>
      </p:pic>
      <p:pic>
        <p:nvPicPr>
          <p:cNvPr id="10" name="Picture 9"/>
          <p:cNvPicPr>
            <a:picLocks noChangeAspect="1"/>
          </p:cNvPicPr>
          <p:nvPr/>
        </p:nvPicPr>
        <p:blipFill>
          <a:blip r:embed="rId5"/>
          <a:stretch>
            <a:fillRect/>
          </a:stretch>
        </p:blipFill>
        <p:spPr>
          <a:xfrm>
            <a:off x="6999921" y="1491743"/>
            <a:ext cx="5019675" cy="2552700"/>
          </a:xfrm>
          <a:prstGeom prst="rect">
            <a:avLst/>
          </a:prstGeom>
        </p:spPr>
      </p:pic>
      <p:pic>
        <p:nvPicPr>
          <p:cNvPr id="12" name="Picture 11"/>
          <p:cNvPicPr>
            <a:picLocks noChangeAspect="1"/>
          </p:cNvPicPr>
          <p:nvPr/>
        </p:nvPicPr>
        <p:blipFill>
          <a:blip r:embed="rId6"/>
          <a:stretch>
            <a:fillRect/>
          </a:stretch>
        </p:blipFill>
        <p:spPr>
          <a:xfrm>
            <a:off x="125990" y="3327747"/>
            <a:ext cx="2695575" cy="3590925"/>
          </a:xfrm>
          <a:prstGeom prst="rect">
            <a:avLst/>
          </a:prstGeom>
        </p:spPr>
      </p:pic>
      <p:pic>
        <p:nvPicPr>
          <p:cNvPr id="13" name="Picture 12"/>
          <p:cNvPicPr>
            <a:picLocks noChangeAspect="1"/>
          </p:cNvPicPr>
          <p:nvPr/>
        </p:nvPicPr>
        <p:blipFill>
          <a:blip r:embed="rId7"/>
          <a:stretch>
            <a:fillRect/>
          </a:stretch>
        </p:blipFill>
        <p:spPr>
          <a:xfrm>
            <a:off x="4592749" y="3231703"/>
            <a:ext cx="2480717" cy="3585338"/>
          </a:xfrm>
          <a:prstGeom prst="rect">
            <a:avLst/>
          </a:prstGeom>
        </p:spPr>
      </p:pic>
      <p:pic>
        <p:nvPicPr>
          <p:cNvPr id="16" name="Picture 15"/>
          <p:cNvPicPr>
            <a:picLocks noChangeAspect="1"/>
          </p:cNvPicPr>
          <p:nvPr/>
        </p:nvPicPr>
        <p:blipFill>
          <a:blip r:embed="rId8"/>
          <a:stretch>
            <a:fillRect/>
          </a:stretch>
        </p:blipFill>
        <p:spPr>
          <a:xfrm>
            <a:off x="2072781" y="4458315"/>
            <a:ext cx="2126529" cy="1962950"/>
          </a:xfrm>
          <a:prstGeom prst="rect">
            <a:avLst/>
          </a:prstGeom>
        </p:spPr>
      </p:pic>
      <p:sp>
        <p:nvSpPr>
          <p:cNvPr id="14" name="Rectangle 13"/>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RISE OF FIAT CURRENCY</a:t>
            </a:r>
            <a:endParaRPr lang="en-US" sz="2800" dirty="0">
              <a:solidFill>
                <a:srgbClr val="002060"/>
              </a:solidFill>
            </a:endParaRPr>
          </a:p>
        </p:txBody>
      </p:sp>
      <p:pic>
        <p:nvPicPr>
          <p:cNvPr id="6" name="Picture 5"/>
          <p:cNvPicPr>
            <a:picLocks noChangeAspect="1"/>
          </p:cNvPicPr>
          <p:nvPr/>
        </p:nvPicPr>
        <p:blipFill>
          <a:blip r:embed="rId9"/>
          <a:stretch>
            <a:fillRect/>
          </a:stretch>
        </p:blipFill>
        <p:spPr>
          <a:xfrm>
            <a:off x="3725549" y="1796193"/>
            <a:ext cx="1831285" cy="1708719"/>
          </a:xfrm>
          <a:prstGeom prst="rect">
            <a:avLst/>
          </a:prstGeom>
        </p:spPr>
      </p:pic>
      <p:pic>
        <p:nvPicPr>
          <p:cNvPr id="11" name="Picture 10"/>
          <p:cNvPicPr>
            <a:picLocks noChangeAspect="1"/>
          </p:cNvPicPr>
          <p:nvPr/>
        </p:nvPicPr>
        <p:blipFill>
          <a:blip r:embed="rId10"/>
          <a:stretch>
            <a:fillRect/>
          </a:stretch>
        </p:blipFill>
        <p:spPr>
          <a:xfrm>
            <a:off x="1336146" y="1745259"/>
            <a:ext cx="1622201" cy="1550103"/>
          </a:xfrm>
          <a:prstGeom prst="rect">
            <a:avLst/>
          </a:prstGeom>
        </p:spPr>
      </p:pic>
    </p:spTree>
    <p:extLst>
      <p:ext uri="{BB962C8B-B14F-4D97-AF65-F5344CB8AC3E}">
        <p14:creationId xmlns:p14="http://schemas.microsoft.com/office/powerpoint/2010/main" val="104828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2"/>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37730" y="974278"/>
            <a:ext cx="4730750" cy="5428963"/>
          </a:xfrm>
          <a:prstGeom prst="rect">
            <a:avLst/>
          </a:prstGeom>
        </p:spPr>
      </p:pic>
      <p:pic>
        <p:nvPicPr>
          <p:cNvPr id="4" name="Picture 3"/>
          <p:cNvPicPr>
            <a:picLocks noChangeAspect="1"/>
          </p:cNvPicPr>
          <p:nvPr/>
        </p:nvPicPr>
        <p:blipFill>
          <a:blip r:embed="rId4"/>
          <a:stretch>
            <a:fillRect/>
          </a:stretch>
        </p:blipFill>
        <p:spPr>
          <a:xfrm>
            <a:off x="838200" y="974278"/>
            <a:ext cx="6399530" cy="5217874"/>
          </a:xfrm>
          <a:prstGeom prst="rect">
            <a:avLst/>
          </a:prstGeom>
        </p:spPr>
      </p:pic>
      <p:pic>
        <p:nvPicPr>
          <p:cNvPr id="8" name="Picture 7"/>
          <p:cNvPicPr>
            <a:picLocks noChangeAspect="1"/>
          </p:cNvPicPr>
          <p:nvPr/>
        </p:nvPicPr>
        <p:blipFill>
          <a:blip r:embed="rId5"/>
          <a:stretch>
            <a:fillRect/>
          </a:stretch>
        </p:blipFill>
        <p:spPr>
          <a:xfrm>
            <a:off x="7232276" y="1022354"/>
            <a:ext cx="4793594" cy="5757719"/>
          </a:xfrm>
          <a:prstGeom prst="rect">
            <a:avLst/>
          </a:prstGeom>
        </p:spPr>
      </p:pic>
      <p:pic>
        <p:nvPicPr>
          <p:cNvPr id="9" name="Picture 8"/>
          <p:cNvPicPr>
            <a:picLocks noChangeAspect="1"/>
          </p:cNvPicPr>
          <p:nvPr/>
        </p:nvPicPr>
        <p:blipFill>
          <a:blip r:embed="rId6"/>
          <a:stretch>
            <a:fillRect/>
          </a:stretch>
        </p:blipFill>
        <p:spPr>
          <a:xfrm>
            <a:off x="1218565" y="6007184"/>
            <a:ext cx="5638800" cy="581025"/>
          </a:xfrm>
          <a:prstGeom prst="rect">
            <a:avLst/>
          </a:prstGeom>
        </p:spPr>
      </p:pic>
      <p:pic>
        <p:nvPicPr>
          <p:cNvPr id="14" name="Picture 13"/>
          <p:cNvPicPr>
            <a:picLocks noChangeAspect="1"/>
          </p:cNvPicPr>
          <p:nvPr/>
        </p:nvPicPr>
        <p:blipFill>
          <a:blip r:embed="rId7"/>
          <a:stretch>
            <a:fillRect/>
          </a:stretch>
        </p:blipFill>
        <p:spPr>
          <a:xfrm>
            <a:off x="8410103" y="3949339"/>
            <a:ext cx="1809750" cy="647700"/>
          </a:xfrm>
          <a:prstGeom prst="rect">
            <a:avLst/>
          </a:prstGeom>
        </p:spPr>
      </p:pic>
      <p:sp>
        <p:nvSpPr>
          <p:cNvPr id="10" name="Rectangle 9"/>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RISE OF BANK AS INTERMEDIARY</a:t>
            </a:r>
            <a:endParaRPr lang="en-US" sz="2800" dirty="0">
              <a:solidFill>
                <a:srgbClr val="002060"/>
              </a:solidFill>
            </a:endParaRPr>
          </a:p>
        </p:txBody>
      </p:sp>
    </p:spTree>
    <p:extLst>
      <p:ext uri="{BB962C8B-B14F-4D97-AF65-F5344CB8AC3E}">
        <p14:creationId xmlns:p14="http://schemas.microsoft.com/office/powerpoint/2010/main" val="108040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88012" y="486383"/>
            <a:ext cx="11403761" cy="5519258"/>
          </a:xfrm>
          <a:prstGeom prst="rect">
            <a:avLst/>
          </a:prstGeom>
        </p:spPr>
      </p:pic>
      <p:pic>
        <p:nvPicPr>
          <p:cNvPr id="4" name="Picture 3"/>
          <p:cNvPicPr>
            <a:picLocks noChangeAspect="1"/>
          </p:cNvPicPr>
          <p:nvPr/>
        </p:nvPicPr>
        <p:blipFill>
          <a:blip r:embed="rId4"/>
          <a:stretch>
            <a:fillRect/>
          </a:stretch>
        </p:blipFill>
        <p:spPr>
          <a:xfrm>
            <a:off x="844132" y="553463"/>
            <a:ext cx="10891520" cy="5452178"/>
          </a:xfrm>
          <a:prstGeom prst="rect">
            <a:avLst/>
          </a:prstGeom>
        </p:spPr>
      </p:pic>
    </p:spTree>
    <p:extLst>
      <p:ext uri="{BB962C8B-B14F-4D97-AF65-F5344CB8AC3E}">
        <p14:creationId xmlns:p14="http://schemas.microsoft.com/office/powerpoint/2010/main" val="94484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0563" y="1690688"/>
            <a:ext cx="3086201" cy="1550818"/>
          </a:xfrm>
          <a:prstGeom prst="rect">
            <a:avLst/>
          </a:prstGeom>
        </p:spPr>
      </p:pic>
      <p:pic>
        <p:nvPicPr>
          <p:cNvPr id="5" name="Picture 4"/>
          <p:cNvPicPr>
            <a:picLocks noChangeAspect="1"/>
          </p:cNvPicPr>
          <p:nvPr/>
        </p:nvPicPr>
        <p:blipFill>
          <a:blip r:embed="rId4"/>
          <a:stretch>
            <a:fillRect/>
          </a:stretch>
        </p:blipFill>
        <p:spPr>
          <a:xfrm>
            <a:off x="2268488" y="1672892"/>
            <a:ext cx="2799945" cy="1568614"/>
          </a:xfrm>
          <a:prstGeom prst="rect">
            <a:avLst/>
          </a:prstGeom>
        </p:spPr>
      </p:pic>
      <p:sp>
        <p:nvSpPr>
          <p:cNvPr id="6" name="TextBox 5"/>
          <p:cNvSpPr txBox="1"/>
          <p:nvPr/>
        </p:nvSpPr>
        <p:spPr>
          <a:xfrm>
            <a:off x="5444246" y="2225843"/>
            <a:ext cx="1303507" cy="1015663"/>
          </a:xfrm>
          <a:prstGeom prst="rect">
            <a:avLst/>
          </a:prstGeom>
          <a:noFill/>
        </p:spPr>
        <p:txBody>
          <a:bodyPr wrap="square" rtlCol="0">
            <a:spAutoFit/>
          </a:bodyPr>
          <a:lstStyle/>
          <a:p>
            <a:r>
              <a:rPr lang="en-US" sz="6000" dirty="0">
                <a:solidFill>
                  <a:srgbClr val="1FBECA"/>
                </a:solidFill>
              </a:rPr>
              <a:t>v/s</a:t>
            </a:r>
            <a:endParaRPr lang="en-IN" sz="6000" dirty="0">
              <a:solidFill>
                <a:srgbClr val="1FBECA"/>
              </a:solidFill>
            </a:endParaRPr>
          </a:p>
        </p:txBody>
      </p:sp>
      <p:sp>
        <p:nvSpPr>
          <p:cNvPr id="7" name="TextBox 6"/>
          <p:cNvSpPr txBox="1"/>
          <p:nvPr/>
        </p:nvSpPr>
        <p:spPr>
          <a:xfrm>
            <a:off x="3099880" y="5980029"/>
            <a:ext cx="5992238" cy="646331"/>
          </a:xfrm>
          <a:prstGeom prst="rect">
            <a:avLst/>
          </a:prstGeom>
          <a:noFill/>
        </p:spPr>
        <p:txBody>
          <a:bodyPr wrap="square" rtlCol="0">
            <a:spAutoFit/>
          </a:bodyPr>
          <a:lstStyle/>
          <a:p>
            <a:r>
              <a:rPr lang="en-US" sz="3600" b="1" dirty="0">
                <a:solidFill>
                  <a:srgbClr val="FF0000"/>
                </a:solidFill>
              </a:rPr>
              <a:t>WINNER: CRYPTOCURRENCY</a:t>
            </a:r>
            <a:endParaRPr lang="en-IN" sz="3600" b="1" dirty="0">
              <a:solidFill>
                <a:srgbClr val="FF0000"/>
              </a:solidFill>
            </a:endParaRPr>
          </a:p>
        </p:txBody>
      </p:sp>
      <p:graphicFrame>
        <p:nvGraphicFramePr>
          <p:cNvPr id="8" name="Table 7">
            <a:extLst>
              <a:ext uri="{FF2B5EF4-FFF2-40B4-BE49-F238E27FC236}">
                <a16:creationId xmlns="" xmlns:a16="http://schemas.microsoft.com/office/drawing/2014/main" id="{C79389DD-3024-4F10-AEEC-CCA48B4DE481}"/>
              </a:ext>
            </a:extLst>
          </p:cNvPr>
          <p:cNvGraphicFramePr>
            <a:graphicFrameLocks noGrp="1"/>
          </p:cNvGraphicFramePr>
          <p:nvPr>
            <p:extLst/>
          </p:nvPr>
        </p:nvGraphicFramePr>
        <p:xfrm>
          <a:off x="1582338" y="3607669"/>
          <a:ext cx="9027321" cy="2225040"/>
        </p:xfrm>
        <a:graphic>
          <a:graphicData uri="http://schemas.openxmlformats.org/drawingml/2006/table">
            <a:tbl>
              <a:tblPr firstRow="1" bandRow="1">
                <a:tableStyleId>{5C22544A-7EE6-4342-B048-85BDC9FD1C3A}</a:tableStyleId>
              </a:tblPr>
              <a:tblGrid>
                <a:gridCol w="2494362">
                  <a:extLst>
                    <a:ext uri="{9D8B030D-6E8A-4147-A177-3AD203B41FA5}">
                      <a16:colId xmlns="" xmlns:a16="http://schemas.microsoft.com/office/drawing/2014/main" val="2198403909"/>
                    </a:ext>
                  </a:extLst>
                </a:gridCol>
                <a:gridCol w="3523852">
                  <a:extLst>
                    <a:ext uri="{9D8B030D-6E8A-4147-A177-3AD203B41FA5}">
                      <a16:colId xmlns="" xmlns:a16="http://schemas.microsoft.com/office/drawing/2014/main" val="834931699"/>
                    </a:ext>
                  </a:extLst>
                </a:gridCol>
                <a:gridCol w="3009107">
                  <a:extLst>
                    <a:ext uri="{9D8B030D-6E8A-4147-A177-3AD203B41FA5}">
                      <a16:colId xmlns="" xmlns:a16="http://schemas.microsoft.com/office/drawing/2014/main" val="2344033562"/>
                    </a:ext>
                  </a:extLst>
                </a:gridCol>
              </a:tblGrid>
              <a:tr h="370840">
                <a:tc>
                  <a:txBody>
                    <a:bodyPr/>
                    <a:lstStyle/>
                    <a:p>
                      <a:endParaRPr lang="en-IN" sz="1400" dirty="0">
                        <a:latin typeface="Century Gothic" panose="020B0502020202020204" pitchFamily="34" charset="0"/>
                      </a:endParaRPr>
                    </a:p>
                  </a:txBody>
                  <a:tcPr>
                    <a:solidFill>
                      <a:schemeClr val="tx2">
                        <a:lumMod val="60000"/>
                        <a:lumOff val="40000"/>
                      </a:schemeClr>
                    </a:solidFill>
                  </a:tcPr>
                </a:tc>
                <a:tc>
                  <a:txBody>
                    <a:bodyPr/>
                    <a:lstStyle/>
                    <a:p>
                      <a:pPr algn="ctr"/>
                      <a:r>
                        <a:rPr lang="en-US" sz="1600" dirty="0">
                          <a:latin typeface="Century Gothic" panose="020B0502020202020204" pitchFamily="34" charset="0"/>
                        </a:rPr>
                        <a:t>Cryptocurrency</a:t>
                      </a:r>
                      <a:endParaRPr lang="en-IN" sz="1600" dirty="0">
                        <a:latin typeface="Century Gothic" panose="020B0502020202020204" pitchFamily="34" charset="0"/>
                      </a:endParaRPr>
                    </a:p>
                  </a:txBody>
                  <a:tcPr>
                    <a:solidFill>
                      <a:schemeClr val="tx2">
                        <a:lumMod val="60000"/>
                        <a:lumOff val="40000"/>
                      </a:schemeClr>
                    </a:solidFill>
                  </a:tcPr>
                </a:tc>
                <a:tc>
                  <a:txBody>
                    <a:bodyPr/>
                    <a:lstStyle/>
                    <a:p>
                      <a:pPr algn="ctr"/>
                      <a:r>
                        <a:rPr lang="en-US" sz="1600" dirty="0">
                          <a:latin typeface="Century Gothic" panose="020B0502020202020204" pitchFamily="34" charset="0"/>
                        </a:rPr>
                        <a:t>Fiat Currency</a:t>
                      </a:r>
                      <a:endParaRPr lang="en-IN" sz="1600" dirty="0">
                        <a:latin typeface="Century Gothic" panose="020B0502020202020204" pitchFamily="34" charset="0"/>
                      </a:endParaRPr>
                    </a:p>
                  </a:txBody>
                  <a:tcPr>
                    <a:solidFill>
                      <a:schemeClr val="tx2">
                        <a:lumMod val="60000"/>
                        <a:lumOff val="40000"/>
                      </a:schemeClr>
                    </a:solidFill>
                  </a:tcPr>
                </a:tc>
                <a:extLst>
                  <a:ext uri="{0D108BD9-81ED-4DB2-BD59-A6C34878D82A}">
                    <a16:rowId xmlns="" xmlns:a16="http://schemas.microsoft.com/office/drawing/2014/main" val="897513955"/>
                  </a:ext>
                </a:extLst>
              </a:tr>
              <a:tr h="370840">
                <a:tc>
                  <a:txBody>
                    <a:bodyPr/>
                    <a:lstStyle/>
                    <a:p>
                      <a:r>
                        <a:rPr lang="en-US" sz="1400" b="1" dirty="0">
                          <a:latin typeface="Century Gothic" panose="020B0502020202020204" pitchFamily="34" charset="0"/>
                        </a:rPr>
                        <a:t>Backed by money (asset)</a:t>
                      </a:r>
                      <a:endParaRPr lang="en-IN" sz="1400" b="1" dirty="0">
                        <a:latin typeface="Century Gothic" panose="020B0502020202020204" pitchFamily="34" charset="0"/>
                      </a:endParaRPr>
                    </a:p>
                  </a:txBody>
                  <a:tcPr/>
                </a:tc>
                <a:tc>
                  <a:txBody>
                    <a:bodyPr/>
                    <a:lstStyle/>
                    <a:p>
                      <a:r>
                        <a:rPr lang="en-US" sz="1400" dirty="0">
                          <a:latin typeface="Century Gothic" panose="020B0502020202020204" pitchFamily="34" charset="0"/>
                        </a:rPr>
                        <a:t>No </a:t>
                      </a:r>
                      <a:endParaRPr lang="en-IN" sz="1400" dirty="0">
                        <a:latin typeface="Century Gothic" panose="020B0502020202020204" pitchFamily="34" charset="0"/>
                      </a:endParaRPr>
                    </a:p>
                  </a:txBody>
                  <a:tcPr/>
                </a:tc>
                <a:tc>
                  <a:txBody>
                    <a:bodyPr/>
                    <a:lstStyle/>
                    <a:p>
                      <a:r>
                        <a:rPr lang="en-US" sz="1400" dirty="0">
                          <a:latin typeface="Century Gothic" panose="020B0502020202020204" pitchFamily="34" charset="0"/>
                        </a:rPr>
                        <a:t>Yes</a:t>
                      </a:r>
                      <a:endParaRPr lang="en-IN" sz="1400" dirty="0">
                        <a:latin typeface="Century Gothic" panose="020B0502020202020204" pitchFamily="34" charset="0"/>
                      </a:endParaRPr>
                    </a:p>
                  </a:txBody>
                  <a:tcPr/>
                </a:tc>
                <a:extLst>
                  <a:ext uri="{0D108BD9-81ED-4DB2-BD59-A6C34878D82A}">
                    <a16:rowId xmlns="" xmlns:a16="http://schemas.microsoft.com/office/drawing/2014/main" val="3395728337"/>
                  </a:ext>
                </a:extLst>
              </a:tr>
              <a:tr h="370840">
                <a:tc>
                  <a:txBody>
                    <a:bodyPr/>
                    <a:lstStyle/>
                    <a:p>
                      <a:r>
                        <a:rPr lang="en-US" sz="1400" b="1" dirty="0">
                          <a:latin typeface="Century Gothic" panose="020B0502020202020204" pitchFamily="34" charset="0"/>
                        </a:rPr>
                        <a:t>Possibility of counterfeit</a:t>
                      </a:r>
                      <a:endParaRPr lang="en-IN" sz="1400" b="1" dirty="0">
                        <a:latin typeface="Century Gothic" panose="020B0502020202020204" pitchFamily="34" charset="0"/>
                      </a:endParaRPr>
                    </a:p>
                  </a:txBody>
                  <a:tcPr/>
                </a:tc>
                <a:tc>
                  <a:txBody>
                    <a:bodyPr/>
                    <a:lstStyle/>
                    <a:p>
                      <a:r>
                        <a:rPr lang="en-US" sz="1400" dirty="0" smtClean="0">
                          <a:latin typeface="Century Gothic" panose="020B0502020202020204" pitchFamily="34" charset="0"/>
                        </a:rPr>
                        <a:t>No</a:t>
                      </a:r>
                      <a:endParaRPr lang="en-IN" sz="1400" dirty="0">
                        <a:latin typeface="Century Gothic" panose="020B0502020202020204" pitchFamily="34" charset="0"/>
                      </a:endParaRPr>
                    </a:p>
                  </a:txBody>
                  <a:tcPr/>
                </a:tc>
                <a:tc>
                  <a:txBody>
                    <a:bodyPr/>
                    <a:lstStyle/>
                    <a:p>
                      <a:r>
                        <a:rPr lang="en-US" sz="1400" dirty="0" smtClean="0">
                          <a:latin typeface="Century Gothic" panose="020B0502020202020204" pitchFamily="34" charset="0"/>
                        </a:rPr>
                        <a:t>Yes</a:t>
                      </a:r>
                      <a:endParaRPr lang="en-IN" sz="1400" dirty="0">
                        <a:latin typeface="Century Gothic" panose="020B0502020202020204" pitchFamily="34" charset="0"/>
                      </a:endParaRPr>
                    </a:p>
                  </a:txBody>
                  <a:tcPr/>
                </a:tc>
                <a:extLst>
                  <a:ext uri="{0D108BD9-81ED-4DB2-BD59-A6C34878D82A}">
                    <a16:rowId xmlns="" xmlns:a16="http://schemas.microsoft.com/office/drawing/2014/main" val="331171771"/>
                  </a:ext>
                </a:extLst>
              </a:tr>
              <a:tr h="370840">
                <a:tc>
                  <a:txBody>
                    <a:bodyPr/>
                    <a:lstStyle/>
                    <a:p>
                      <a:r>
                        <a:rPr lang="en-US" sz="1400" b="1" dirty="0">
                          <a:latin typeface="Century Gothic" panose="020B0502020202020204" pitchFamily="34" charset="0"/>
                        </a:rPr>
                        <a:t>Form</a:t>
                      </a:r>
                      <a:endParaRPr lang="en-IN" sz="1400" b="1" dirty="0">
                        <a:latin typeface="Century Gothic" panose="020B0502020202020204" pitchFamily="34" charset="0"/>
                      </a:endParaRPr>
                    </a:p>
                  </a:txBody>
                  <a:tcPr/>
                </a:tc>
                <a:tc>
                  <a:txBody>
                    <a:bodyPr/>
                    <a:lstStyle/>
                    <a:p>
                      <a:r>
                        <a:rPr lang="en-US" sz="1400" dirty="0">
                          <a:latin typeface="Century Gothic" panose="020B0502020202020204" pitchFamily="34" charset="0"/>
                        </a:rPr>
                        <a:t>Virtual </a:t>
                      </a:r>
                      <a:endParaRPr lang="en-IN" sz="1400" dirty="0">
                        <a:latin typeface="Century Gothic" panose="020B0502020202020204" pitchFamily="34" charset="0"/>
                      </a:endParaRPr>
                    </a:p>
                  </a:txBody>
                  <a:tcPr/>
                </a:tc>
                <a:tc>
                  <a:txBody>
                    <a:bodyPr/>
                    <a:lstStyle/>
                    <a:p>
                      <a:r>
                        <a:rPr lang="en-US" sz="1400" dirty="0" smtClean="0">
                          <a:latin typeface="Century Gothic" panose="020B0502020202020204" pitchFamily="34" charset="0"/>
                        </a:rPr>
                        <a:t>Physical</a:t>
                      </a:r>
                      <a:endParaRPr lang="en-IN" sz="1400" dirty="0">
                        <a:latin typeface="Century Gothic" panose="020B0502020202020204" pitchFamily="34" charset="0"/>
                      </a:endParaRPr>
                    </a:p>
                  </a:txBody>
                  <a:tcPr/>
                </a:tc>
                <a:extLst>
                  <a:ext uri="{0D108BD9-81ED-4DB2-BD59-A6C34878D82A}">
                    <a16:rowId xmlns="" xmlns:a16="http://schemas.microsoft.com/office/drawing/2014/main" val="869708824"/>
                  </a:ext>
                </a:extLst>
              </a:tr>
              <a:tr h="370840">
                <a:tc>
                  <a:txBody>
                    <a:bodyPr/>
                    <a:lstStyle/>
                    <a:p>
                      <a:r>
                        <a:rPr lang="en-US" sz="1400" b="1" dirty="0">
                          <a:latin typeface="Century Gothic" panose="020B0502020202020204" pitchFamily="34" charset="0"/>
                        </a:rPr>
                        <a:t>Creation </a:t>
                      </a:r>
                      <a:endParaRPr lang="en-IN" sz="1400" b="1" dirty="0">
                        <a:latin typeface="Century Gothic" panose="020B0502020202020204" pitchFamily="34" charset="0"/>
                      </a:endParaRPr>
                    </a:p>
                  </a:txBody>
                  <a:tcPr/>
                </a:tc>
                <a:tc>
                  <a:txBody>
                    <a:bodyPr/>
                    <a:lstStyle/>
                    <a:p>
                      <a:r>
                        <a:rPr lang="en-US" sz="1400" dirty="0">
                          <a:latin typeface="Century Gothic" panose="020B0502020202020204" pitchFamily="34" charset="0"/>
                        </a:rPr>
                        <a:t>By </a:t>
                      </a:r>
                      <a:r>
                        <a:rPr lang="en-US" sz="1400" dirty="0" smtClean="0">
                          <a:latin typeface="Century Gothic" panose="020B0502020202020204" pitchFamily="34" charset="0"/>
                        </a:rPr>
                        <a:t>mining and ICO</a:t>
                      </a:r>
                      <a:endParaRPr lang="en-IN" sz="1400" dirty="0">
                        <a:latin typeface="Century Gothic" panose="020B0502020202020204" pitchFamily="34" charset="0"/>
                      </a:endParaRPr>
                    </a:p>
                  </a:txBody>
                  <a:tcPr/>
                </a:tc>
                <a:tc>
                  <a:txBody>
                    <a:bodyPr/>
                    <a:lstStyle/>
                    <a:p>
                      <a:r>
                        <a:rPr lang="en-US" sz="1400" dirty="0">
                          <a:latin typeface="Century Gothic" panose="020B0502020202020204" pitchFamily="34" charset="0"/>
                        </a:rPr>
                        <a:t>Backed by an asset(money)</a:t>
                      </a:r>
                      <a:endParaRPr lang="en-IN" sz="1400" dirty="0">
                        <a:latin typeface="Century Gothic" panose="020B0502020202020204" pitchFamily="34" charset="0"/>
                      </a:endParaRPr>
                    </a:p>
                  </a:txBody>
                  <a:tcPr/>
                </a:tc>
                <a:extLst>
                  <a:ext uri="{0D108BD9-81ED-4DB2-BD59-A6C34878D82A}">
                    <a16:rowId xmlns="" xmlns:a16="http://schemas.microsoft.com/office/drawing/2014/main" val="447130390"/>
                  </a:ext>
                </a:extLst>
              </a:tr>
              <a:tr h="370840">
                <a:tc>
                  <a:txBody>
                    <a:bodyPr/>
                    <a:lstStyle/>
                    <a:p>
                      <a:r>
                        <a:rPr lang="en-US" sz="1400" b="1" dirty="0">
                          <a:latin typeface="Century Gothic" panose="020B0502020202020204" pitchFamily="34" charset="0"/>
                        </a:rPr>
                        <a:t>Money like property</a:t>
                      </a:r>
                      <a:endParaRPr lang="en-IN" sz="1400" b="1" dirty="0">
                        <a:latin typeface="Century Gothic" panose="020B0502020202020204" pitchFamily="34" charset="0"/>
                      </a:endParaRPr>
                    </a:p>
                  </a:txBody>
                  <a:tcPr/>
                </a:tc>
                <a:tc>
                  <a:txBody>
                    <a:bodyPr/>
                    <a:lstStyle/>
                    <a:p>
                      <a:r>
                        <a:rPr lang="en-US" sz="1400" dirty="0">
                          <a:latin typeface="Century Gothic" panose="020B0502020202020204" pitchFamily="34" charset="0"/>
                        </a:rPr>
                        <a:t>Just as Gold is mined, </a:t>
                      </a:r>
                      <a:r>
                        <a:rPr lang="en-US" sz="1400" dirty="0" smtClean="0">
                          <a:latin typeface="Century Gothic" panose="020B0502020202020204" pitchFamily="34" charset="0"/>
                        </a:rPr>
                        <a:t>bitcoin</a:t>
                      </a:r>
                      <a:r>
                        <a:rPr lang="en-US" sz="1400" baseline="0" dirty="0" smtClean="0">
                          <a:latin typeface="Century Gothic" panose="020B0502020202020204" pitchFamily="34" charset="0"/>
                        </a:rPr>
                        <a:t> is</a:t>
                      </a:r>
                      <a:r>
                        <a:rPr lang="en-US" sz="1400" dirty="0" smtClean="0">
                          <a:latin typeface="Century Gothic" panose="020B0502020202020204" pitchFamily="34" charset="0"/>
                        </a:rPr>
                        <a:t> </a:t>
                      </a:r>
                      <a:r>
                        <a:rPr lang="en-US" sz="1400" dirty="0">
                          <a:latin typeface="Century Gothic" panose="020B0502020202020204" pitchFamily="34" charset="0"/>
                        </a:rPr>
                        <a:t>mined</a:t>
                      </a:r>
                      <a:endParaRPr lang="en-IN" sz="1400" dirty="0">
                        <a:latin typeface="Century Gothic" panose="020B0502020202020204" pitchFamily="34" charset="0"/>
                      </a:endParaRPr>
                    </a:p>
                  </a:txBody>
                  <a:tcPr/>
                </a:tc>
                <a:tc>
                  <a:txBody>
                    <a:bodyPr/>
                    <a:lstStyle/>
                    <a:p>
                      <a:r>
                        <a:rPr lang="en-US" sz="1400" dirty="0">
                          <a:latin typeface="Century Gothic" panose="020B0502020202020204" pitchFamily="34" charset="0"/>
                        </a:rPr>
                        <a:t>No</a:t>
                      </a:r>
                      <a:endParaRPr lang="en-IN" sz="1400" dirty="0">
                        <a:latin typeface="Century Gothic" panose="020B0502020202020204" pitchFamily="34" charset="0"/>
                      </a:endParaRPr>
                    </a:p>
                  </a:txBody>
                  <a:tcPr/>
                </a:tc>
                <a:extLst>
                  <a:ext uri="{0D108BD9-81ED-4DB2-BD59-A6C34878D82A}">
                    <a16:rowId xmlns="" xmlns:a16="http://schemas.microsoft.com/office/drawing/2014/main" val="3026122690"/>
                  </a:ext>
                </a:extLst>
              </a:tr>
            </a:tbl>
          </a:graphicData>
        </a:graphic>
      </p:graphicFrame>
      <p:sp>
        <p:nvSpPr>
          <p:cNvPr id="9" name="Rectangle 8"/>
          <p:cNvSpPr/>
          <p:nvPr/>
        </p:nvSpPr>
        <p:spPr>
          <a:xfrm>
            <a:off x="0" y="370505"/>
            <a:ext cx="12192000" cy="523220"/>
          </a:xfrm>
          <a:prstGeom prst="rect">
            <a:avLst/>
          </a:prstGeom>
        </p:spPr>
        <p:txBody>
          <a:bodyPr wrap="square">
            <a:spAutoFit/>
          </a:bodyPr>
          <a:lstStyle/>
          <a:p>
            <a:pPr algn="ctr"/>
            <a:r>
              <a:rPr lang="en-US" sz="2800" dirty="0" smtClean="0">
                <a:solidFill>
                  <a:srgbClr val="002060"/>
                </a:solidFill>
                <a:latin typeface="Century Gothic" panose="020B0502020202020204" pitchFamily="34" charset="0"/>
              </a:rPr>
              <a:t>ROUND 1: CRYPTOCURRENCY v/s FIAT CURRENCY</a:t>
            </a:r>
            <a:endParaRPr lang="en-US" sz="2800" dirty="0">
              <a:solidFill>
                <a:srgbClr val="002060"/>
              </a:solidFill>
            </a:endParaRPr>
          </a:p>
        </p:txBody>
      </p:sp>
    </p:spTree>
    <p:extLst>
      <p:ext uri="{BB962C8B-B14F-4D97-AF65-F5344CB8AC3E}">
        <p14:creationId xmlns:p14="http://schemas.microsoft.com/office/powerpoint/2010/main" val="89943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TotalTime>
  <Words>2791</Words>
  <Application>Microsoft Office PowerPoint</Application>
  <PresentationFormat>Widescreen</PresentationFormat>
  <Paragraphs>510</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Calibri Light</vt:lpstr>
      <vt:lpstr>Century</vt:lpstr>
      <vt:lpstr>Century Gothic</vt:lpstr>
      <vt:lpstr>Courier New</vt:lpstr>
      <vt:lpstr>Eurostile</vt:lpstr>
      <vt:lpstr>Mangal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Amitkumar Ukirade</dc:creator>
  <cp:lastModifiedBy>Nishikant Nipane</cp:lastModifiedBy>
  <cp:revision>201</cp:revision>
  <dcterms:created xsi:type="dcterms:W3CDTF">2017-08-01T00:56:08Z</dcterms:created>
  <dcterms:modified xsi:type="dcterms:W3CDTF">2018-03-04T11:58:57Z</dcterms:modified>
</cp:coreProperties>
</file>